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49" r:id="rId2"/>
    <p:sldId id="350" r:id="rId3"/>
    <p:sldId id="471" r:id="rId4"/>
    <p:sldId id="473" r:id="rId5"/>
    <p:sldId id="476" r:id="rId6"/>
    <p:sldId id="477" r:id="rId7"/>
    <p:sldId id="478" r:id="rId8"/>
    <p:sldId id="479" r:id="rId9"/>
    <p:sldId id="480" r:id="rId10"/>
    <p:sldId id="481" r:id="rId11"/>
    <p:sldId id="482" r:id="rId12"/>
    <p:sldId id="475" r:id="rId13"/>
    <p:sldId id="483" r:id="rId14"/>
    <p:sldId id="508" r:id="rId15"/>
    <p:sldId id="484" r:id="rId16"/>
    <p:sldId id="485" r:id="rId17"/>
    <p:sldId id="487" r:id="rId18"/>
    <p:sldId id="486" r:id="rId19"/>
    <p:sldId id="488" r:id="rId20"/>
    <p:sldId id="491" r:id="rId21"/>
    <p:sldId id="493" r:id="rId22"/>
    <p:sldId id="494" r:id="rId23"/>
    <p:sldId id="495" r:id="rId24"/>
    <p:sldId id="496" r:id="rId25"/>
    <p:sldId id="497" r:id="rId26"/>
    <p:sldId id="511" r:id="rId27"/>
    <p:sldId id="512" r:id="rId28"/>
    <p:sldId id="498" r:id="rId29"/>
    <p:sldId id="514" r:id="rId30"/>
    <p:sldId id="510" r:id="rId31"/>
    <p:sldId id="489" r:id="rId32"/>
    <p:sldId id="501" r:id="rId33"/>
    <p:sldId id="503" r:id="rId34"/>
    <p:sldId id="504" r:id="rId35"/>
    <p:sldId id="505" r:id="rId36"/>
    <p:sldId id="506" r:id="rId37"/>
    <p:sldId id="515" r:id="rId38"/>
    <p:sldId id="502" r:id="rId39"/>
    <p:sldId id="516" r:id="rId40"/>
    <p:sldId id="490" r:id="rId41"/>
    <p:sldId id="500" r:id="rId42"/>
    <p:sldId id="517" r:id="rId43"/>
    <p:sldId id="518" r:id="rId44"/>
    <p:sldId id="50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eddine Amine" initials="M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FF"/>
    <a:srgbClr val="02E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" autoAdjust="0"/>
    <p:restoredTop sz="97059"/>
  </p:normalViewPr>
  <p:slideViewPr>
    <p:cSldViewPr snapToGrid="0">
      <p:cViewPr>
        <p:scale>
          <a:sx n="90" d="100"/>
          <a:sy n="90" d="100"/>
        </p:scale>
        <p:origin x="592" y="1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9" d="100"/>
          <a:sy n="129" d="100"/>
        </p:scale>
        <p:origin x="39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8D68-E92C-47EE-8DB5-E879DBD5D304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5EB7F-94D7-40B9-AB6F-4AAFF2A7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1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94163-1838-4803-97A3-399A8DD8161F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31627-90B4-49CB-863C-C2060DD7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3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3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2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4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28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8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00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7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98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8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4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26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7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02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12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5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99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88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7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0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03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8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8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5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73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2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5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22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6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4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23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85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69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97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6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1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0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538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894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06289"/>
            <a:ext cx="2743200" cy="365125"/>
          </a:xfrm>
          <a:prstGeom prst="rect">
            <a:avLst/>
          </a:prstGeom>
        </p:spPr>
        <p:txBody>
          <a:bodyPr/>
          <a:lstStyle/>
          <a:p>
            <a:fld id="{19B08A8B-EA5A-494C-AA3A-1DD191F7C481}" type="datetime1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534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71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0864"/>
            <a:ext cx="10515600" cy="94982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5857A-7D21-0F46-8523-820A71371C82}" type="datetime1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07491"/>
            <a:ext cx="2628900" cy="546947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07491"/>
            <a:ext cx="7734300" cy="54694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AAA31F-DCFF-BD4A-BA3B-7BB163DFF37F}" type="datetime1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9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11485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9314"/>
            <a:ext cx="10515600" cy="3597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16419"/>
            <a:ext cx="2743200" cy="365125"/>
          </a:xfrm>
          <a:prstGeom prst="rect">
            <a:avLst/>
          </a:prstGeom>
        </p:spPr>
        <p:txBody>
          <a:bodyPr/>
          <a:lstStyle/>
          <a:p>
            <a:fld id="{279A7E85-024A-BD4D-8EE3-1221C501FC60}" type="datetime1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642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8F5F6D-24C4-3B49-AA76-94CC2F1464BA}" type="datetime1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45"/>
            <a:ext cx="10515600" cy="1023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4DD3B-1886-5646-91D0-97E4D1829318}" type="datetime1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5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07492"/>
            <a:ext cx="10515600" cy="98319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27498"/>
            <a:ext cx="2743200" cy="293977"/>
          </a:xfrm>
          <a:prstGeom prst="rect">
            <a:avLst/>
          </a:prstGeom>
        </p:spPr>
        <p:txBody>
          <a:bodyPr/>
          <a:lstStyle/>
          <a:p>
            <a:fld id="{5F01F4D8-F8B9-7244-9E3A-1563B454D39B}" type="datetime1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427498"/>
            <a:ext cx="4114800" cy="2939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4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80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7F5EB-2A78-924A-99D1-061058E8E745}" type="datetime1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8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A8C39E-5F62-2242-9D95-487E362DADE9}" type="datetime1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1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0676"/>
            <a:ext cx="3932237" cy="147672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A720B-4C2A-2A47-B926-429A2797F072}" type="datetime1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0794"/>
            <a:ext cx="3932237" cy="137660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88FC7-C5EA-7149-A416-2AF148D206F9}" type="datetime1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DenseCap: Fully Convolutional Localization Networks for Dense Captioning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0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520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37393"/>
            <a:ext cx="12192000" cy="520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2"/>
            <a:ext cx="1403254" cy="4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Vde6BPVUM0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Vde6BPVUM0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373" y="855385"/>
            <a:ext cx="11215254" cy="2387600"/>
          </a:xfrm>
        </p:spPr>
        <p:txBody>
          <a:bodyPr/>
          <a:lstStyle/>
          <a:p>
            <a:r>
              <a:rPr lang="en-US" b="1" smtClean="0"/>
              <a:t>Learning </a:t>
            </a:r>
            <a:r>
              <a:rPr lang="en-US" b="1" smtClean="0"/>
              <a:t>how to pool features</a:t>
            </a:r>
            <a:br>
              <a:rPr lang="en-US" b="1" smtClean="0"/>
            </a:br>
            <a:r>
              <a:rPr lang="en-US" b="1" smtClean="0"/>
              <a:t> </a:t>
            </a:r>
            <a:r>
              <a:rPr lang="en-US" sz="4800" smtClean="0"/>
              <a:t>Vector of Locally Aggregated Descriptors (VLAD)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29728"/>
            <a:ext cx="9144000" cy="1655762"/>
          </a:xfrm>
        </p:spPr>
        <p:txBody>
          <a:bodyPr/>
          <a:lstStyle/>
          <a:p>
            <a:r>
              <a:rPr lang="en-US" smtClean="0"/>
              <a:t>Silvio Giancola</a:t>
            </a:r>
          </a:p>
          <a:p>
            <a:endParaRPr lang="en-US" smtClean="0"/>
          </a:p>
          <a:p>
            <a:r>
              <a:rPr lang="en-US" smtClean="0"/>
              <a:t>Thursday, October 12th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04910"/>
            <a:ext cx="11357805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69314"/>
            <a:ext cx="10804451" cy="3597529"/>
          </a:xfrm>
        </p:spPr>
        <p:txBody>
          <a:bodyPr/>
          <a:lstStyle/>
          <a:p>
            <a:r>
              <a:rPr lang="en-US" b="1" dirty="0" smtClean="0"/>
              <a:t>How performant is VLAD?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" y="2884596"/>
            <a:ext cx="12192000" cy="33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Aggregating local descriptors into a compact image representation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br>
              <a:rPr lang="en-US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Hervé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Jégou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Matthijs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Douze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Cordelia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Schmid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Patrick Pérez [CVPR10]</a:t>
            </a:r>
          </a:p>
          <a:p>
            <a:r>
              <a:rPr lang="en-US" b="1" dirty="0" smtClean="0"/>
              <a:t>All about VLAD</a:t>
            </a:r>
            <a:r>
              <a:rPr lang="en-US" dirty="0" smtClean="0"/>
              <a:t>, Relja </a:t>
            </a:r>
            <a:r>
              <a:rPr lang="en-US" dirty="0" err="1" smtClean="0"/>
              <a:t>Arandjelovic</a:t>
            </a:r>
            <a:r>
              <a:rPr lang="en-US" dirty="0" smtClean="0"/>
              <a:t>, and Andrew Zisserman. [CVPR13]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NetVLAD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CNN architecture for weakly supervised place recognition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Petr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Gronat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Akihiko Torii, Tomas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Pajdla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[CVPR16]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ActionVLAD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Learning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spatio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-temporal aggregation for action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Rohit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Girdhar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Deva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Ramanan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Abhinav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Gupta,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, Bryan Russell [CVPR17]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Learnable pooling with Context Gating for video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Antoine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Miech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Ivan Laptev et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[YT8M17]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Three</a:t>
            </a:r>
            <a:r>
              <a:rPr lang="en-US" dirty="0" smtClean="0"/>
              <a:t> </a:t>
            </a:r>
            <a:r>
              <a:rPr lang="en-US" b="1" dirty="0" smtClean="0"/>
              <a:t>contributions</a:t>
            </a:r>
            <a:r>
              <a:rPr lang="en-US" dirty="0" smtClean="0"/>
              <a:t> to improve VLAD:</a:t>
            </a:r>
          </a:p>
          <a:p>
            <a:pPr lvl="1"/>
            <a:r>
              <a:rPr lang="en-US" dirty="0"/>
              <a:t>Vocabulary </a:t>
            </a:r>
            <a:r>
              <a:rPr lang="en-US" dirty="0" smtClean="0"/>
              <a:t>Adaptation</a:t>
            </a:r>
            <a:endParaRPr lang="en-US" dirty="0"/>
          </a:p>
          <a:p>
            <a:pPr lvl="1"/>
            <a:r>
              <a:rPr lang="en-US" dirty="0" smtClean="0"/>
              <a:t>Intra-normalization</a:t>
            </a:r>
          </a:p>
          <a:p>
            <a:pPr lvl="1"/>
            <a:r>
              <a:rPr lang="en-US" dirty="0" smtClean="0"/>
              <a:t>Multi-VLAD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69314"/>
            <a:ext cx="11591926" cy="3597529"/>
          </a:xfrm>
        </p:spPr>
        <p:txBody>
          <a:bodyPr>
            <a:normAutofit/>
          </a:bodyPr>
          <a:lstStyle/>
          <a:p>
            <a:r>
              <a:rPr lang="en-US" b="1" dirty="0" smtClean="0"/>
              <a:t>Vocabulary Adaptation</a:t>
            </a:r>
          </a:p>
          <a:p>
            <a:pPr lvl="1"/>
            <a:r>
              <a:rPr lang="en-US" dirty="0" smtClean="0"/>
              <a:t>K-mean clustering is </a:t>
            </a:r>
            <a:r>
              <a:rPr lang="en-US" b="1" dirty="0" smtClean="0"/>
              <a:t>dependent of the </a:t>
            </a:r>
            <a:r>
              <a:rPr lang="en-US" dirty="0" smtClean="0"/>
              <a:t>dataset used to compute the cluster centers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err="1" smtClean="0"/>
              <a:t>Voronoi</a:t>
            </a:r>
            <a:r>
              <a:rPr lang="en-US" dirty="0" smtClean="0"/>
              <a:t> </a:t>
            </a:r>
            <a:r>
              <a:rPr lang="en-US" b="1" dirty="0" smtClean="0"/>
              <a:t>cells</a:t>
            </a:r>
            <a:r>
              <a:rPr lang="en-US" dirty="0" smtClean="0"/>
              <a:t> illustrate the coarse clustering used to construct VLAD</a:t>
            </a:r>
          </a:p>
          <a:p>
            <a:pPr lvl="1"/>
            <a:r>
              <a:rPr lang="en-US" dirty="0" smtClean="0"/>
              <a:t>Red crosses (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dirty="0" smtClean="0"/>
              <a:t>),blue circle (</a:t>
            </a:r>
            <a:r>
              <a:rPr lang="en-US" b="1" dirty="0" smtClean="0">
                <a:solidFill>
                  <a:srgbClr val="0070C0"/>
                </a:solidFill>
              </a:rPr>
              <a:t>o</a:t>
            </a:r>
            <a:r>
              <a:rPr lang="en-US" dirty="0" smtClean="0"/>
              <a:t>) corresponds to local descriptors from 2 images</a:t>
            </a:r>
          </a:p>
          <a:p>
            <a:pPr lvl="1"/>
            <a:r>
              <a:rPr lang="en-US" dirty="0" smtClean="0"/>
              <a:t>Red (</a:t>
            </a:r>
            <a:r>
              <a:rPr lang="en-US" b="1" dirty="0" smtClean="0">
                <a:solidFill>
                  <a:srgbClr val="FF0000"/>
                </a:solidFill>
              </a:rPr>
              <a:t>-&gt;</a:t>
            </a:r>
            <a:r>
              <a:rPr lang="en-US" dirty="0" smtClean="0"/>
              <a:t>) and blue (</a:t>
            </a:r>
            <a:r>
              <a:rPr lang="en-US" b="1" dirty="0" smtClean="0">
                <a:solidFill>
                  <a:srgbClr val="0070C0"/>
                </a:solidFill>
              </a:rPr>
              <a:t>-&gt;</a:t>
            </a:r>
            <a:r>
              <a:rPr lang="en-US" dirty="0" smtClean="0"/>
              <a:t>) arrows represent the sum of residuals </a:t>
            </a:r>
            <a:br>
              <a:rPr lang="en-US" dirty="0" smtClean="0"/>
            </a:br>
            <a:r>
              <a:rPr lang="en-US" dirty="0" smtClean="0"/>
              <a:t>(difference between with the cluster)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1" t="4319" r="-1" b="52425"/>
          <a:stretch/>
        </p:blipFill>
        <p:spPr>
          <a:xfrm>
            <a:off x="838199" y="4621215"/>
            <a:ext cx="10655300" cy="17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1491914" cy="3597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Vocabulary Adaptation</a:t>
                </a:r>
              </a:p>
              <a:p>
                <a:pPr lvl="1"/>
                <a:r>
                  <a:rPr lang="en-US" dirty="0" smtClean="0"/>
                  <a:t>(a) is a good clustering, (b) is a bad one (possibly from another dataset). </a:t>
                </a:r>
                <a:endParaRPr lang="en-US" b="1" dirty="0" smtClean="0"/>
              </a:p>
              <a:p>
                <a:pPr lvl="1"/>
                <a:r>
                  <a:rPr lang="en-US" dirty="0" smtClean="0"/>
                  <a:t>(c) by performing </a:t>
                </a:r>
                <a:r>
                  <a:rPr lang="en-US" b="1" dirty="0" smtClean="0"/>
                  <a:t>cluster center adaptation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(1 more iteration in K-means)</a:t>
                </a:r>
              </a:p>
              <a:p>
                <a:pPr lvl="1"/>
                <a:r>
                  <a:rPr lang="en-US" dirty="0" smtClean="0"/>
                  <a:t>Residual better estimated and consistent with the one induced by the clustering in (a)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𝑠𝑢𝑐h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𝑡h𝑎𝑡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𝑁𝑁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1491914" cy="3597529"/>
              </a:xfrm>
              <a:blipFill rotWithShape="0">
                <a:blip r:embed="rId3"/>
                <a:stretch>
                  <a:fillRect l="-901" t="-2712"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-1" t="4319" r="-1" b="52425"/>
          <a:stretch/>
        </p:blipFill>
        <p:spPr>
          <a:xfrm>
            <a:off x="838199" y="4621215"/>
            <a:ext cx="10655300" cy="17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Intra normalization</a:t>
                </a:r>
              </a:p>
              <a:p>
                <a:pPr lvl="1"/>
                <a:r>
                  <a:rPr lang="en-US" b="1" dirty="0" smtClean="0"/>
                  <a:t>Assumption</a:t>
                </a:r>
                <a:r>
                  <a:rPr lang="en-US" dirty="0" smtClean="0"/>
                  <a:t>: VLAD is prone to putting to much weight on </a:t>
                </a:r>
                <a:r>
                  <a:rPr lang="en-US" dirty="0" err="1" smtClean="0"/>
                  <a:t>bursty</a:t>
                </a:r>
                <a:r>
                  <a:rPr lang="en-US" dirty="0" smtClean="0"/>
                  <a:t> features</a:t>
                </a:r>
              </a:p>
              <a:p>
                <a:pPr lvl="1"/>
                <a:r>
                  <a:rPr lang="en-US" b="1" dirty="0" smtClean="0"/>
                  <a:t>Proposition</a:t>
                </a:r>
                <a:r>
                  <a:rPr lang="en-US" dirty="0" smtClean="0"/>
                  <a:t>: the sum of residuals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-normalized within each VLAD block (i.e. sum of residuals within a coarse cluster) independently</a:t>
                </a:r>
              </a:p>
              <a:p>
                <a:pPr lvl="1"/>
                <a:r>
                  <a:rPr lang="en-US" dirty="0" smtClean="0"/>
                  <a:t>(a) show the original VLAD normalization, (b) an SSR method and (c) the Intra-normalization, followed by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normalization. (K=64 -&gt; D=8192)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712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6817" b="992"/>
          <a:stretch/>
        </p:blipFill>
        <p:spPr>
          <a:xfrm>
            <a:off x="8172785" y="5138890"/>
            <a:ext cx="3984821" cy="1116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3742" b="33076"/>
          <a:stretch/>
        </p:blipFill>
        <p:spPr>
          <a:xfrm>
            <a:off x="4218708" y="5136680"/>
            <a:ext cx="3984821" cy="1150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66818"/>
          <a:stretch/>
        </p:blipFill>
        <p:spPr>
          <a:xfrm>
            <a:off x="110594" y="5098580"/>
            <a:ext cx="3984821" cy="11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Results:</a:t>
            </a:r>
          </a:p>
          <a:p>
            <a:pPr lvl="1"/>
            <a:r>
              <a:rPr lang="en-US" b="1" dirty="0" smtClean="0"/>
              <a:t>2 Datasets</a:t>
            </a:r>
          </a:p>
          <a:p>
            <a:pPr lvl="1"/>
            <a:r>
              <a:rPr lang="en-US" b="1" dirty="0" smtClean="0"/>
              <a:t>6 Methods</a:t>
            </a:r>
          </a:p>
          <a:p>
            <a:pPr lvl="2"/>
            <a:r>
              <a:rPr lang="en-US" dirty="0" smtClean="0"/>
              <a:t>Original VLAD</a:t>
            </a:r>
          </a:p>
          <a:p>
            <a:pPr lvl="2"/>
            <a:r>
              <a:rPr lang="en-US" dirty="0" smtClean="0"/>
              <a:t>Intra normalization</a:t>
            </a:r>
          </a:p>
          <a:p>
            <a:pPr lvl="2"/>
            <a:r>
              <a:rPr lang="en-US" dirty="0" smtClean="0"/>
              <a:t>Vocabulary adaptation</a:t>
            </a:r>
          </a:p>
          <a:p>
            <a:pPr lvl="2"/>
            <a:r>
              <a:rPr lang="en-US" dirty="0" smtClean="0"/>
              <a:t>Adaptation + Normalization</a:t>
            </a:r>
          </a:p>
          <a:p>
            <a:pPr lvl="2"/>
            <a:r>
              <a:rPr lang="en-US" dirty="0" smtClean="0"/>
              <a:t>SSR</a:t>
            </a:r>
          </a:p>
          <a:p>
            <a:pPr lvl="2"/>
            <a:r>
              <a:rPr lang="en-US" dirty="0" smtClean="0"/>
              <a:t>Adaptation + SSR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66" y="1535396"/>
            <a:ext cx="6760405" cy="47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Results:</a:t>
            </a:r>
          </a:p>
          <a:p>
            <a:pPr lvl="1"/>
            <a:r>
              <a:rPr lang="en-US" dirty="0" smtClean="0"/>
              <a:t>Effect of the vocabulary adaptation</a:t>
            </a:r>
          </a:p>
          <a:p>
            <a:pPr lvl="1"/>
            <a:r>
              <a:rPr lang="en-US" dirty="0" smtClean="0"/>
              <a:t>Initial vocabulary learned from </a:t>
            </a:r>
            <a:r>
              <a:rPr lang="en-US" b="1" dirty="0" smtClean="0"/>
              <a:t>Oxford5k</a:t>
            </a:r>
            <a:r>
              <a:rPr lang="en-US" dirty="0" smtClean="0"/>
              <a:t> / Tested on </a:t>
            </a:r>
            <a:r>
              <a:rPr lang="en-US" b="1" dirty="0" smtClean="0"/>
              <a:t>Paris</a:t>
            </a:r>
            <a:r>
              <a:rPr lang="en-US" dirty="0" smtClean="0"/>
              <a:t> and </a:t>
            </a:r>
            <a:r>
              <a:rPr lang="en-US" b="1" dirty="0" smtClean="0"/>
              <a:t>Flick60k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02" y="3625994"/>
            <a:ext cx="8255552" cy="25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All about VLAD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1038609" cy="3597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MultiVLAD</a:t>
                </a:r>
              </a:p>
              <a:p>
                <a:pPr lvl="1"/>
                <a:r>
                  <a:rPr lang="en-US" b="1" dirty="0" smtClean="0"/>
                  <a:t>Proposition</a:t>
                </a:r>
                <a:r>
                  <a:rPr lang="en-US" dirty="0" smtClean="0"/>
                  <a:t>: Tiling the image and extract multiple VLAD at different scale</a:t>
                </a:r>
              </a:p>
              <a:p>
                <a:pPr lvl="1"/>
                <a:r>
                  <a:rPr lang="en-US" dirty="0" err="1" smtClean="0"/>
                  <a:t>MultiVLAD</a:t>
                </a:r>
                <a:r>
                  <a:rPr lang="en-US" dirty="0" smtClean="0"/>
                  <a:t> is composition of 14 VLAD extracted at 3 scales: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3×3</m:t>
                    </m:r>
                  </m:oMath>
                </a14:m>
                <a:r>
                  <a:rPr lang="en-US" dirty="0"/>
                  <a:t>: 9 tiles are extracted</a:t>
                </a:r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2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4 </a:t>
                </a:r>
                <a:r>
                  <a:rPr lang="en-US" dirty="0"/>
                  <a:t>tiles are extracted</a:t>
                </a:r>
                <a:endParaRPr lang="en-US" dirty="0"/>
              </a:p>
              <a:p>
                <a:pPr lvl="2"/>
                <a:r>
                  <a:rPr lang="en-US" dirty="0" smtClean="0"/>
                  <a:t>Entire image : 1 </a:t>
                </a:r>
                <a:r>
                  <a:rPr lang="en-US" dirty="0"/>
                  <a:t>tiles </a:t>
                </a:r>
                <a:r>
                  <a:rPr lang="en-US" dirty="0" smtClean="0"/>
                  <a:t>is extracted</a:t>
                </a:r>
              </a:p>
              <a:p>
                <a:pPr lvl="1"/>
                <a:r>
                  <a:rPr lang="en-US" dirty="0" smtClean="0"/>
                  <a:t>With 20 bytes per image, 14 VLADs per image amounts to 28GB for 100M images</a:t>
                </a:r>
              </a:p>
              <a:p>
                <a:pPr lvl="1"/>
                <a:r>
                  <a:rPr lang="en-US" dirty="0" smtClean="0"/>
                  <a:t>Improvement for fine object localization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1038609" cy="3597529"/>
              </a:xfrm>
              <a:blipFill rotWithShape="0">
                <a:blip r:embed="rId3"/>
                <a:stretch>
                  <a:fillRect l="-939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and Andrew Zisserman. "All about VLAD." Proceedings of the IEEE conference on Computer Vision and Pattern Recognition. 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Aggregating local descriptors into a compact image representation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br>
              <a:rPr lang="en-US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Hervé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Jégou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Matthijs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Douze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Cordelia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Schmid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Patrick Pérez [CVPR10]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All about VLAD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Andrew Zisserman. [CVPR13]</a:t>
            </a:r>
          </a:p>
          <a:p>
            <a:r>
              <a:rPr lang="en-US" b="1" dirty="0" err="1" smtClean="0"/>
              <a:t>NetVLAD</a:t>
            </a:r>
            <a:r>
              <a:rPr lang="en-US" b="1" dirty="0" smtClean="0"/>
              <a:t>: CNN architecture for weakly supervised place recognition</a:t>
            </a:r>
            <a:r>
              <a:rPr lang="en-US" dirty="0" smtClean="0"/>
              <a:t>, Relja </a:t>
            </a:r>
            <a:r>
              <a:rPr lang="en-US" dirty="0" err="1" smtClean="0"/>
              <a:t>Arandjelovic</a:t>
            </a:r>
            <a:r>
              <a:rPr lang="en-US" dirty="0" smtClean="0"/>
              <a:t>, Petr </a:t>
            </a:r>
            <a:r>
              <a:rPr lang="en-US" dirty="0" err="1" smtClean="0"/>
              <a:t>Gronat</a:t>
            </a:r>
            <a:r>
              <a:rPr lang="en-US" dirty="0" smtClean="0"/>
              <a:t>, Akihiko Torii, Tomas </a:t>
            </a:r>
            <a:r>
              <a:rPr lang="en-US" dirty="0" err="1" smtClean="0"/>
              <a:t>Pajdla</a:t>
            </a:r>
            <a:r>
              <a:rPr lang="en-US" dirty="0" smtClean="0"/>
              <a:t>, Josef </a:t>
            </a:r>
            <a:r>
              <a:rPr lang="en-US" dirty="0" err="1" smtClean="0"/>
              <a:t>Sivic</a:t>
            </a:r>
            <a:r>
              <a:rPr lang="en-US" dirty="0" smtClean="0"/>
              <a:t> [CVPR16]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ActionVLAD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Learning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spatio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-temporal aggregation for action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Rohit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Girdhar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Deva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Ramanan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Abhinav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Gupta,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, Bryan Russell [CVPR17]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Learnable pooling with Context Gating for video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Antoine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Miech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Ivan Laptev et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[YT8M17]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Aggregating local descriptors into a compact image representation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Hervé</a:t>
            </a:r>
            <a:r>
              <a:rPr lang="en-US" dirty="0" smtClean="0"/>
              <a:t>  </a:t>
            </a:r>
            <a:r>
              <a:rPr lang="en-US" dirty="0" err="1" smtClean="0"/>
              <a:t>Jégou</a:t>
            </a:r>
            <a:r>
              <a:rPr lang="en-US" dirty="0" smtClean="0"/>
              <a:t>, </a:t>
            </a:r>
            <a:r>
              <a:rPr lang="en-US" dirty="0" err="1" smtClean="0"/>
              <a:t>Matthijs</a:t>
            </a:r>
            <a:r>
              <a:rPr lang="en-US" dirty="0" smtClean="0"/>
              <a:t> </a:t>
            </a:r>
            <a:r>
              <a:rPr lang="en-US" dirty="0" err="1" smtClean="0"/>
              <a:t>Douze</a:t>
            </a:r>
            <a:r>
              <a:rPr lang="en-US" dirty="0" smtClean="0"/>
              <a:t>, Cordelia </a:t>
            </a:r>
            <a:r>
              <a:rPr lang="en-US" dirty="0" err="1" smtClean="0"/>
              <a:t>Schmid</a:t>
            </a:r>
            <a:r>
              <a:rPr lang="en-US" dirty="0" smtClean="0"/>
              <a:t>, and Patrick Pérez [CVPR10]</a:t>
            </a:r>
          </a:p>
          <a:p>
            <a:r>
              <a:rPr lang="en-US" b="1" dirty="0" smtClean="0"/>
              <a:t>All about VLAD</a:t>
            </a:r>
            <a:r>
              <a:rPr lang="en-US" dirty="0" smtClean="0"/>
              <a:t>, Relja </a:t>
            </a:r>
            <a:r>
              <a:rPr lang="en-US" dirty="0" err="1" smtClean="0"/>
              <a:t>Arandjelovic</a:t>
            </a:r>
            <a:r>
              <a:rPr lang="en-US" dirty="0" smtClean="0"/>
              <a:t>, and Andrew Zisserman. [CVPR13]</a:t>
            </a:r>
          </a:p>
          <a:p>
            <a:r>
              <a:rPr lang="en-US" b="1" dirty="0" err="1" smtClean="0"/>
              <a:t>NetVLAD</a:t>
            </a:r>
            <a:r>
              <a:rPr lang="en-US" b="1" dirty="0" smtClean="0"/>
              <a:t>: CNN architecture for weakly supervised place recognition</a:t>
            </a:r>
            <a:r>
              <a:rPr lang="en-US" dirty="0" smtClean="0"/>
              <a:t>, Relja </a:t>
            </a:r>
            <a:r>
              <a:rPr lang="en-US" dirty="0" err="1" smtClean="0"/>
              <a:t>Arandjelovic</a:t>
            </a:r>
            <a:r>
              <a:rPr lang="en-US" dirty="0" smtClean="0"/>
              <a:t>, Petr </a:t>
            </a:r>
            <a:r>
              <a:rPr lang="en-US" dirty="0" err="1" smtClean="0"/>
              <a:t>Gronat</a:t>
            </a:r>
            <a:r>
              <a:rPr lang="en-US" dirty="0" smtClean="0"/>
              <a:t>, Akihiko Torii, Tomas </a:t>
            </a:r>
            <a:r>
              <a:rPr lang="en-US" dirty="0" err="1" smtClean="0"/>
              <a:t>Pajdla</a:t>
            </a:r>
            <a:r>
              <a:rPr lang="en-US" dirty="0" smtClean="0"/>
              <a:t>, Josef </a:t>
            </a:r>
            <a:r>
              <a:rPr lang="en-US" dirty="0" err="1" smtClean="0"/>
              <a:t>Sivic</a:t>
            </a:r>
            <a:r>
              <a:rPr lang="en-US" dirty="0" smtClean="0"/>
              <a:t> [CVPR16]</a:t>
            </a:r>
          </a:p>
          <a:p>
            <a:r>
              <a:rPr lang="en-US" b="1" dirty="0" err="1" smtClean="0"/>
              <a:t>ActionVLAD</a:t>
            </a:r>
            <a:r>
              <a:rPr lang="en-US" b="1" dirty="0" smtClean="0"/>
              <a:t>: Learning </a:t>
            </a:r>
            <a:r>
              <a:rPr lang="en-US" b="1" dirty="0" err="1" smtClean="0"/>
              <a:t>spatio</a:t>
            </a:r>
            <a:r>
              <a:rPr lang="en-US" b="1" dirty="0" smtClean="0"/>
              <a:t>-temporal aggregation for action classification</a:t>
            </a:r>
            <a:r>
              <a:rPr lang="en-US" dirty="0" smtClean="0"/>
              <a:t>, </a:t>
            </a:r>
            <a:r>
              <a:rPr lang="en-US" dirty="0" err="1" smtClean="0"/>
              <a:t>Rohit</a:t>
            </a:r>
            <a:r>
              <a:rPr lang="en-US" dirty="0" smtClean="0"/>
              <a:t> </a:t>
            </a:r>
            <a:r>
              <a:rPr lang="en-US" dirty="0" err="1" smtClean="0"/>
              <a:t>Girdhar</a:t>
            </a:r>
            <a:r>
              <a:rPr lang="en-US" dirty="0" smtClean="0"/>
              <a:t>, Deva </a:t>
            </a:r>
            <a:r>
              <a:rPr lang="en-US" dirty="0" err="1" smtClean="0"/>
              <a:t>Ramanan</a:t>
            </a:r>
            <a:r>
              <a:rPr lang="en-US" dirty="0" smtClean="0"/>
              <a:t>, </a:t>
            </a:r>
            <a:r>
              <a:rPr lang="en-US" dirty="0" err="1" smtClean="0"/>
              <a:t>Abhinav</a:t>
            </a:r>
            <a:r>
              <a:rPr lang="en-US" dirty="0" smtClean="0"/>
              <a:t> Gupta, Josef </a:t>
            </a:r>
            <a:r>
              <a:rPr lang="en-US" dirty="0" err="1" smtClean="0"/>
              <a:t>Sivic</a:t>
            </a:r>
            <a:r>
              <a:rPr lang="en-US" dirty="0" smtClean="0"/>
              <a:t> , Bryan Russell [CVPR17]</a:t>
            </a:r>
          </a:p>
          <a:p>
            <a:r>
              <a:rPr lang="en-US" b="1" dirty="0" smtClean="0"/>
              <a:t>Learnable pooling with Context Gating for video classification</a:t>
            </a:r>
            <a:r>
              <a:rPr lang="en-US" dirty="0" smtClean="0"/>
              <a:t>. Antoine </a:t>
            </a:r>
            <a:r>
              <a:rPr lang="en-US" dirty="0" err="1" smtClean="0"/>
              <a:t>Miech</a:t>
            </a:r>
            <a:r>
              <a:rPr lang="en-US" dirty="0" smtClean="0"/>
              <a:t>, Ivan Laptev et Josef </a:t>
            </a:r>
            <a:r>
              <a:rPr lang="en-US" dirty="0" err="1" smtClean="0"/>
              <a:t>Sivic</a:t>
            </a:r>
            <a:r>
              <a:rPr lang="en-US" dirty="0" smtClean="0"/>
              <a:t> [YT8M17]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err="1" smtClean="0"/>
              <a:t>NetVLAD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Contribution:</a:t>
            </a:r>
          </a:p>
          <a:p>
            <a:pPr lvl="1"/>
            <a:r>
              <a:rPr lang="en-US" dirty="0" smtClean="0"/>
              <a:t>Propose a </a:t>
            </a:r>
            <a:r>
              <a:rPr lang="en-US" b="1" dirty="0" smtClean="0"/>
              <a:t>CNN Architecture </a:t>
            </a:r>
            <a:r>
              <a:rPr lang="en-US" dirty="0" smtClean="0"/>
              <a:t>for</a:t>
            </a:r>
            <a:r>
              <a:rPr lang="en-US" b="1" dirty="0" smtClean="0"/>
              <a:t> </a:t>
            </a:r>
            <a:r>
              <a:rPr lang="en-US" dirty="0" smtClean="0"/>
              <a:t>weakly supervised </a:t>
            </a:r>
            <a:r>
              <a:rPr lang="en-US" b="1" dirty="0" smtClean="0"/>
              <a:t>place recognition</a:t>
            </a:r>
          </a:p>
          <a:p>
            <a:pPr lvl="1"/>
            <a:r>
              <a:rPr lang="en-US" dirty="0" smtClean="0"/>
              <a:t>Design a </a:t>
            </a:r>
            <a:r>
              <a:rPr lang="en-US" b="1" dirty="0" smtClean="0"/>
              <a:t>trainable</a:t>
            </a:r>
            <a:r>
              <a:rPr lang="en-US" dirty="0" smtClean="0"/>
              <a:t> generalized VLAD layer</a:t>
            </a:r>
          </a:p>
          <a:p>
            <a:pPr lvl="1"/>
            <a:r>
              <a:rPr lang="en-US" dirty="0" smtClean="0"/>
              <a:t>Make use of </a:t>
            </a:r>
            <a:r>
              <a:rPr lang="en-US" b="1" dirty="0" smtClean="0"/>
              <a:t>Google Street View Time Machine </a:t>
            </a:r>
            <a:r>
              <a:rPr lang="en-US" dirty="0" smtClean="0"/>
              <a:t>to collect </a:t>
            </a:r>
            <a:r>
              <a:rPr lang="en-US" b="1" dirty="0" smtClean="0"/>
              <a:t>large data</a:t>
            </a:r>
          </a:p>
          <a:p>
            <a:pPr lvl="2"/>
            <a:r>
              <a:rPr lang="en-US" dirty="0" smtClean="0"/>
              <a:t>Noisy GPS and suffer occlusion: image can depict different part of the scene</a:t>
            </a:r>
          </a:p>
          <a:p>
            <a:pPr lvl="2"/>
            <a:r>
              <a:rPr lang="en-US" b="1" dirty="0"/>
              <a:t>W</a:t>
            </a:r>
            <a:r>
              <a:rPr lang="en-US" b="1" dirty="0" smtClean="0"/>
              <a:t>eak supervision</a:t>
            </a:r>
          </a:p>
          <a:p>
            <a:pPr lvl="1"/>
            <a:r>
              <a:rPr lang="en-US" dirty="0" smtClean="0"/>
              <a:t>Make use of </a:t>
            </a:r>
            <a:r>
              <a:rPr lang="en-US" b="1" dirty="0" smtClean="0"/>
              <a:t>CNN features </a:t>
            </a:r>
            <a:r>
              <a:rPr lang="en-US" dirty="0" smtClean="0"/>
              <a:t>instead of SIFT: </a:t>
            </a:r>
            <a:r>
              <a:rPr lang="en-US" b="1" dirty="0" err="1" smtClean="0"/>
              <a:t>AlexNet</a:t>
            </a:r>
            <a:r>
              <a:rPr lang="en-US" dirty="0" smtClean="0"/>
              <a:t> and </a:t>
            </a:r>
            <a:r>
              <a:rPr lang="en-US" b="1" dirty="0" smtClean="0"/>
              <a:t>VGG-16</a:t>
            </a:r>
            <a:r>
              <a:rPr lang="en-US" dirty="0"/>
              <a:t> </a:t>
            </a:r>
            <a:r>
              <a:rPr lang="en-US" dirty="0" smtClean="0"/>
              <a:t>cropped at the last convolution layer (conv5).</a:t>
            </a:r>
          </a:p>
          <a:p>
            <a:pPr lvl="1"/>
            <a:r>
              <a:rPr lang="en-US" dirty="0" smtClean="0"/>
              <a:t>Used as a </a:t>
            </a:r>
            <a:r>
              <a:rPr lang="en-US" b="1" dirty="0" smtClean="0"/>
              <a:t>pooling technique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87" y="565179"/>
            <a:ext cx="4619625" cy="203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err="1" smtClean="0"/>
              <a:t>NetVLAD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1357805" cy="3597529"/>
              </a:xfrm>
            </p:spPr>
            <p:txBody>
              <a:bodyPr>
                <a:noAutofit/>
              </a:bodyPr>
              <a:lstStyle/>
              <a:p>
                <a:r>
                  <a:rPr lang="en-US" b="1" dirty="0" smtClean="0"/>
                  <a:t>NetVLAD layer </a:t>
                </a:r>
                <a:r>
                  <a:rPr lang="en-US" b="1" dirty="0"/>
                  <a:t>d</a:t>
                </a:r>
                <a:r>
                  <a:rPr lang="en-US" b="1" dirty="0" smtClean="0"/>
                  <a:t>etails:</a:t>
                </a:r>
              </a:p>
              <a:p>
                <a:pPr lvl="1"/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-dimensional local image descriptors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as input,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 smtClean="0"/>
                  <a:t> cluster centers (“visual word”)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as VLAD parameters, </a:t>
                </a:r>
              </a:p>
              <a:p>
                <a:pPr lvl="1"/>
                <a:r>
                  <a:rPr lang="en-US" dirty="0" smtClean="0"/>
                  <a:t>the output VLAD image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D</m:t>
                    </m:r>
                  </m:oMath>
                </a14:m>
                <a:r>
                  <a:rPr lang="en-US" dirty="0" smtClean="0"/>
                  <a:t> dimensional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 are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dimensions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descriptor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cluster center.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denotes the membership of the descriptor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cluster center.</a:t>
                </a:r>
              </a:p>
              <a:p>
                <a:pPr lvl="1"/>
                <a:r>
                  <a:rPr lang="en-US" b="1" dirty="0" smtClean="0"/>
                  <a:t>Original VLAD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is 1 if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is the closest cluster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 otherwise.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1357805" cy="3597529"/>
              </a:xfrm>
              <a:blipFill rotWithShape="0">
                <a:blip r:embed="rId3"/>
                <a:stretch>
                  <a:fillRect l="-912" t="-2712" b="-1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NetVLAD layer </a:t>
                </a:r>
                <a:r>
                  <a:rPr lang="en-US" b="1" dirty="0"/>
                  <a:t>d</a:t>
                </a:r>
                <a:r>
                  <a:rPr lang="en-US" b="1" dirty="0" smtClean="0"/>
                  <a:t>etails:</a:t>
                </a:r>
              </a:p>
              <a:p>
                <a:pPr lvl="1"/>
                <a:r>
                  <a:rPr lang="en-US" b="1" dirty="0" smtClean="0"/>
                  <a:t>Assignment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𝑎</m:t>
                        </m:r>
                      </m:e>
                      <m:sub>
                        <m:r>
                          <a:rPr lang="en-US"/>
                          <m:t>𝑘</m:t>
                        </m:r>
                      </m:sub>
                    </m:sSub>
                    <m:d>
                      <m:dPr>
                        <m:ctrlPr>
                          <a:rPr lang="en-US"/>
                        </m:ctrlPr>
                      </m:dPr>
                      <m:e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 b="0" i="1"/>
                              <m:t>𝑥</m:t>
                            </m:r>
                          </m:e>
                          <m:sub>
                            <m:r>
                              <a:rPr lang="en-US"/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in original VLAD is </a:t>
                </a:r>
                <a:r>
                  <a:rPr lang="en-US" b="1" dirty="0" smtClean="0"/>
                  <a:t>discontinuous</a:t>
                </a:r>
              </a:p>
              <a:p>
                <a:pPr lvl="1"/>
                <a:r>
                  <a:rPr lang="en-US" dirty="0" smtClean="0"/>
                  <a:t>In </a:t>
                </a:r>
                <a:r>
                  <a:rPr lang="en-US" dirty="0" err="1" smtClean="0"/>
                  <a:t>NetVLAD</a:t>
                </a:r>
                <a:r>
                  <a:rPr lang="en-US" dirty="0" smtClean="0"/>
                  <a:t>, they use a </a:t>
                </a:r>
                <a:r>
                  <a:rPr lang="en-US" b="1" dirty="0" smtClean="0"/>
                  <a:t>soft assignment</a:t>
                </a:r>
                <a:r>
                  <a:rPr lang="en-US" dirty="0" smtClean="0"/>
                  <a:t>, which assigns the weight of descriptor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 b="0" i="1"/>
                          <m:t>𝑥</m:t>
                        </m:r>
                      </m:e>
                      <m:sub>
                        <m:r>
                          <a:rPr lang="en-US"/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mtClean="0"/>
                        </m:ctrlPr>
                      </m:sSubPr>
                      <m:e>
                        <m:r>
                          <a:rPr lang="en-US" smtClean="0"/>
                          <m:t>𝑐</m:t>
                        </m:r>
                      </m:e>
                      <m:sub>
                        <m:r>
                          <a:rPr lang="en-US" smtClean="0"/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proportional to their proximity.</a:t>
                </a:r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/>
                          </m:ctrlPr>
                        </m:sSubPr>
                        <m:e>
                          <m:r>
                            <a:rPr lang="en-US"/>
                            <m:t>𝑎</m:t>
                          </m:r>
                        </m:e>
                        <m:sub>
                          <m:r>
                            <a:rPr lang="en-US"/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/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𝑥</m:t>
                              </m:r>
                            </m:e>
                            <m:sub>
                              <m:r>
                                <a:rPr lang="en-US"/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mtClean="0"/>
                        <m:t>=</m:t>
                      </m:r>
                      <m:f>
                        <m:fPr>
                          <m:ctrlPr>
                            <a:rPr lang="en-US" smtClean="0"/>
                          </m:ctrlPr>
                        </m:fPr>
                        <m:num>
                          <m:sSup>
                            <m:sSupPr>
                              <m:ctrlPr>
                                <a:rPr lang="en-US" smtClean="0"/>
                              </m:ctrlPr>
                            </m:sSupPr>
                            <m:e>
                              <m:r>
                                <a:rPr lang="en-US" smtClean="0"/>
                                <m:t>𝑒</m:t>
                              </m:r>
                            </m:e>
                            <m:sup>
                              <m:r>
                                <a:rPr lang="en-US" smtClean="0"/>
                                <m:t>−</m:t>
                              </m:r>
                              <m:r>
                                <a:rPr lang="en-US" smtClean="0"/>
                                <m:t>𝛼</m:t>
                              </m:r>
                              <m:sSup>
                                <m:sSupPr>
                                  <m:ctrlPr>
                                    <a:rPr lang="en-US" smtClean="0"/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mtClean="0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/>
                                          </m:ctrlPr>
                                        </m:sSubPr>
                                        <m:e>
                                          <m:r>
                                            <a:rPr lang="en-US" b="0" i="1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/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mtClean="0"/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mtClean="0"/>
                                          </m:ctrlPr>
                                        </m:sSubPr>
                                        <m:e>
                                          <m:r>
                                            <a:rPr lang="en-US" smtClean="0"/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mtClean="0"/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mtClean="0"/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mtClean="0"/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mtClean="0"/>
                                <m:t>𝑘</m:t>
                              </m:r>
                              <m:r>
                                <a:rPr lang="en-US" smtClean="0"/>
                                <m:t>′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/>
                                  </m:ctrlPr>
                                </m:sSupPr>
                                <m:e>
                                  <m:r>
                                    <a:rPr lang="en-US"/>
                                    <m:t>𝑒</m:t>
                                  </m:r>
                                </m:e>
                                <m:sup>
                                  <m:r>
                                    <a:rPr lang="en-US"/>
                                    <m:t>−</m:t>
                                  </m:r>
                                  <m:r>
                                    <a:rPr lang="en-US"/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/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/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/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/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/>
                                                <m:t>𝑘</m:t>
                                              </m:r>
                                              <m:r>
                                                <a:rPr lang="en-US" smtClean="0"/>
                                                <m:t>′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/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b="0" i="1" dirty="0" smtClean="0">
                  <a:latin typeface="Cambria Math" charset="0"/>
                </a:endParaRPr>
              </a:p>
              <a:p>
                <a:pPr lvl="1"/>
                <a:r>
                  <a:rPr lang="en-US" dirty="0" err="1" smtClean="0"/>
                  <a:t>Softmax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is an </a:t>
                </a:r>
                <a:r>
                  <a:rPr lang="en-US" dirty="0" err="1" smtClean="0"/>
                  <a:t>hyperparameter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712" b="-8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NetVLAD layer </a:t>
                </a:r>
                <a:r>
                  <a:rPr lang="en-US" b="1" dirty="0"/>
                  <a:t>d</a:t>
                </a:r>
                <a:r>
                  <a:rPr lang="en-US" b="1" dirty="0" smtClean="0"/>
                  <a:t>etails: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/>
                          </m:ctrlPr>
                        </m:sSubPr>
                        <m:e>
                          <m:r>
                            <a:rPr lang="en-US"/>
                            <m:t>𝑎</m:t>
                          </m:r>
                        </m:e>
                        <m:sub>
                          <m:r>
                            <a:rPr lang="en-US"/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/>
                          </m:ctrlPr>
                        </m:dPr>
                        <m:e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 b="0" i="1"/>
                                <m:t>𝑥</m:t>
                              </m:r>
                            </m:e>
                            <m:sub>
                              <m:r>
                                <a:rPr lang="en-US"/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mtClean="0"/>
                        <m:t>=</m:t>
                      </m:r>
                      <m:f>
                        <m:fPr>
                          <m:ctrlPr>
                            <a:rPr lang="en-US" smtClean="0"/>
                          </m:ctrlPr>
                        </m:fPr>
                        <m:num>
                          <m:sSup>
                            <m:sSupPr>
                              <m:ctrlPr>
                                <a:rPr lang="en-US" smtClean="0"/>
                              </m:ctrlPr>
                            </m:sSupPr>
                            <m:e>
                              <m:r>
                                <a:rPr lang="en-US" smtClean="0"/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mtClean="0"/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mtClean="0"/>
                                <m:t>𝑘</m:t>
                              </m:r>
                              <m:r>
                                <a:rPr lang="en-US" smtClean="0"/>
                                <m:t>′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And: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b="0" i="0" smtClean="0">
                          <a:latin typeface="Cambria Math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with</m:t>
                      </m:r>
                      <m:r>
                        <a:rPr lang="en-US" b="0" i="0" smtClean="0">
                          <a:latin typeface="Cambria Math" charset="0"/>
                        </a:rPr>
                        <m:t>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i="1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sets of </a:t>
                </a:r>
                <a:r>
                  <a:rPr lang="en-US" b="1" dirty="0" smtClean="0"/>
                  <a:t>trainable parameters </a:t>
                </a:r>
                <a:r>
                  <a:rPr lang="en-US" dirty="0" smtClean="0"/>
                  <a:t>for each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712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r>
              <a:rPr lang="en-US" b="1" dirty="0" smtClean="0"/>
              <a:t> network details: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9" y="2953291"/>
            <a:ext cx="11302430" cy="24126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604000" y="5374422"/>
                <a:ext cx="4563965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′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5374422"/>
                <a:ext cx="456396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340809" y="5563294"/>
            <a:ext cx="3925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 err="1" smtClean="0"/>
              <a:t>AlexNet</a:t>
            </a:r>
            <a:r>
              <a:rPr lang="en-US" dirty="0" smtClean="0"/>
              <a:t> or </a:t>
            </a:r>
            <a:r>
              <a:rPr lang="en-US" b="1" dirty="0" smtClean="0"/>
              <a:t>VGG-16 </a:t>
            </a:r>
            <a:r>
              <a:rPr lang="en-US" dirty="0" smtClean="0"/>
              <a:t>(after conv_5)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80" y="772861"/>
            <a:ext cx="3276925" cy="18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8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9314"/>
            <a:ext cx="11206164" cy="3597529"/>
          </a:xfrm>
        </p:spPr>
        <p:txBody>
          <a:bodyPr/>
          <a:lstStyle/>
          <a:p>
            <a:r>
              <a:rPr lang="en-US" b="1" dirty="0" smtClean="0"/>
              <a:t>Learning from Time Machine data:</a:t>
            </a:r>
          </a:p>
          <a:p>
            <a:pPr lvl="1"/>
            <a:r>
              <a:rPr lang="en-US" dirty="0" smtClean="0"/>
              <a:t>Same locations </a:t>
            </a:r>
            <a:r>
              <a:rPr lang="en-US" dirty="0"/>
              <a:t>at different times and seasons</a:t>
            </a:r>
          </a:p>
          <a:p>
            <a:pPr lvl="1"/>
            <a:r>
              <a:rPr lang="en-US" dirty="0" smtClean="0"/>
              <a:t>Incomplete and noisy supervision (noisy GPS, wrong orientation, occlusion,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10" y="3720451"/>
            <a:ext cx="2207652" cy="1655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32" y="3631853"/>
            <a:ext cx="2207652" cy="1655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454" y="4619001"/>
            <a:ext cx="2207652" cy="16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69314"/>
                <a:ext cx="11206164" cy="3597529"/>
              </a:xfrm>
            </p:spPr>
            <p:txBody>
              <a:bodyPr/>
              <a:lstStyle/>
              <a:p>
                <a:r>
                  <a:rPr lang="en-US" b="1" dirty="0" smtClean="0"/>
                  <a:t>Learning from Time Machine data:</a:t>
                </a:r>
              </a:p>
              <a:p>
                <a:pPr lvl="1"/>
                <a:r>
                  <a:rPr lang="en-US" dirty="0" smtClean="0"/>
                  <a:t>Define 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b="1" dirty="0" smtClean="0"/>
                  <a:t>potential positive (left)</a:t>
                </a:r>
                <a:endParaRPr lang="en-US" b="1" dirty="0"/>
              </a:p>
              <a:p>
                <a:pPr lvl="1"/>
                <a:r>
                  <a:rPr lang="en-US" dirty="0" smtClean="0"/>
                  <a:t>Define 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of </a:t>
                </a:r>
                <a:r>
                  <a:rPr lang="en-US" b="1" dirty="0" smtClean="0"/>
                  <a:t>definite negative (right)</a:t>
                </a:r>
              </a:p>
              <a:p>
                <a:endParaRPr lang="en-US" b="1" dirty="0" smtClean="0"/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69314"/>
                <a:ext cx="11206164" cy="3597529"/>
              </a:xfrm>
              <a:blipFill rotWithShape="0">
                <a:blip r:embed="rId3"/>
                <a:stretch>
                  <a:fillRect l="-979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516" y="3696668"/>
            <a:ext cx="4547284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531" y="3696668"/>
            <a:ext cx="425780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69314"/>
                <a:ext cx="11206164" cy="3597529"/>
              </a:xfrm>
            </p:spPr>
            <p:txBody>
              <a:bodyPr/>
              <a:lstStyle/>
              <a:p>
                <a:r>
                  <a:rPr lang="en-US" b="1" dirty="0" smtClean="0"/>
                  <a:t>Learning from Time Machine data:</a:t>
                </a:r>
              </a:p>
              <a:p>
                <a:pPr lvl="1"/>
                <a:r>
                  <a:rPr lang="en-US" dirty="0"/>
                  <a:t>Inspired by the triplet loss</a:t>
                </a:r>
                <a:br>
                  <a:rPr lang="en-US" dirty="0"/>
                </a:br>
                <a:r>
                  <a:rPr lang="en-US" dirty="0"/>
                  <a:t>[Schultz and </a:t>
                </a:r>
                <a:r>
                  <a:rPr lang="en-US" dirty="0" err="1"/>
                  <a:t>Joachims</a:t>
                </a:r>
                <a:r>
                  <a:rPr lang="en-US" dirty="0"/>
                  <a:t> 04, Weinberger et al. 06, Wang et al. 14, </a:t>
                </a:r>
                <a:r>
                  <a:rPr lang="en-US" dirty="0" err="1"/>
                  <a:t>Schroff</a:t>
                </a:r>
                <a:r>
                  <a:rPr lang="en-US" dirty="0"/>
                  <a:t> et al. 15</a:t>
                </a:r>
                <a:r>
                  <a:rPr lang="en-US" dirty="0" smtClean="0"/>
                  <a:t>]</a:t>
                </a:r>
                <a:endParaRPr lang="en-US" b="1" dirty="0" smtClean="0"/>
              </a:p>
              <a:p>
                <a:pPr lvl="1"/>
                <a:r>
                  <a:rPr lang="en-US" dirty="0" smtClean="0"/>
                  <a:t>Minimizing a weakly supervised ranking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 smtClean="0"/>
                  <a:t> for a training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𝑞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𝑞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</m:e>
                              </m:func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𝑞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Sum over negatives, using hinge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and a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b="1" dirty="0" smtClean="0"/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/>
              </a:p>
              <a:p>
                <a:endParaRPr lang="en-US" b="1" dirty="0" smtClean="0"/>
              </a:p>
              <a:p>
                <a:endParaRPr lang="en-US" b="1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69314"/>
                <a:ext cx="11206164" cy="3597529"/>
              </a:xfrm>
              <a:blipFill rotWithShape="0">
                <a:blip r:embed="rId3"/>
                <a:stretch>
                  <a:fillRect l="-979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Results: </a:t>
            </a:r>
            <a:r>
              <a:rPr lang="en-US" dirty="0" smtClean="0"/>
              <a:t>Comparison with state-of-the-art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526"/>
            <a:ext cx="12192000" cy="335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Results: </a:t>
            </a:r>
            <a:r>
              <a:rPr lang="en-US" dirty="0" smtClean="0"/>
              <a:t>Comparison with state-of-the-art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02" y="3546614"/>
            <a:ext cx="11177204" cy="18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2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Aggregating local descriptors into a compact image representation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Hervé</a:t>
            </a:r>
            <a:r>
              <a:rPr lang="en-US" dirty="0" smtClean="0"/>
              <a:t>  </a:t>
            </a:r>
            <a:r>
              <a:rPr lang="en-US" dirty="0" err="1" smtClean="0"/>
              <a:t>Jégou</a:t>
            </a:r>
            <a:r>
              <a:rPr lang="en-US" dirty="0" smtClean="0"/>
              <a:t>, </a:t>
            </a:r>
            <a:r>
              <a:rPr lang="en-US" dirty="0" err="1" smtClean="0"/>
              <a:t>Matthijs</a:t>
            </a:r>
            <a:r>
              <a:rPr lang="en-US" dirty="0" smtClean="0"/>
              <a:t> </a:t>
            </a:r>
            <a:r>
              <a:rPr lang="en-US" dirty="0" err="1" smtClean="0"/>
              <a:t>Douze</a:t>
            </a:r>
            <a:r>
              <a:rPr lang="en-US" dirty="0" smtClean="0"/>
              <a:t>, Cordelia </a:t>
            </a:r>
            <a:r>
              <a:rPr lang="en-US" dirty="0" err="1" smtClean="0"/>
              <a:t>Schmid</a:t>
            </a:r>
            <a:r>
              <a:rPr lang="en-US" dirty="0" smtClean="0"/>
              <a:t>, and Patrick Pérez [CVPR10]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All about VLAD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Andrew Zisserman. [CVPR13]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NetVLAD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CNN architecture for weakly supervised place recognition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Petr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Gronat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Akihiko Torii, Tomas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Pajdla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[CVPR16]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ActionVLAD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Learning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spatio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-temporal aggregation for action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Rohit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Girdhar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Deva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Ramanan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Abhinav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Gupta,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, Bryan Russell [CVPR17]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Learnable pooling with Context Gating for video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Antoine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Miech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Ivan Laptev et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[YT8M17]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NetVLAD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Results: </a:t>
            </a:r>
            <a:endParaRPr lang="en-US" dirty="0"/>
          </a:p>
          <a:p>
            <a:pPr lvl="1"/>
            <a:r>
              <a:rPr lang="en-US" dirty="0" smtClean="0"/>
              <a:t>Partial training</a:t>
            </a:r>
          </a:p>
          <a:p>
            <a:pPr lvl="1"/>
            <a:r>
              <a:rPr lang="en-US" dirty="0" smtClean="0"/>
              <a:t>End-to-end</a:t>
            </a:r>
          </a:p>
          <a:p>
            <a:pPr lvl="1"/>
            <a:r>
              <a:rPr lang="en-US" dirty="0" smtClean="0"/>
              <a:t>Back prop until:</a:t>
            </a:r>
          </a:p>
          <a:p>
            <a:pPr lvl="2"/>
            <a:r>
              <a:rPr lang="en-US" dirty="0" err="1" smtClean="0"/>
              <a:t>NetVLAD</a:t>
            </a:r>
            <a:endParaRPr lang="en-US" dirty="0" smtClean="0"/>
          </a:p>
          <a:p>
            <a:pPr lvl="2"/>
            <a:r>
              <a:rPr lang="en-US" dirty="0" smtClean="0"/>
              <a:t>Conv5</a:t>
            </a:r>
          </a:p>
          <a:p>
            <a:pPr lvl="2"/>
            <a:r>
              <a:rPr lang="en-US" dirty="0" smtClean="0"/>
              <a:t>Conv4</a:t>
            </a:r>
          </a:p>
          <a:p>
            <a:pPr lvl="2"/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err="1" smtClean="0"/>
              <a:t>r@N</a:t>
            </a:r>
            <a:r>
              <a:rPr lang="en-US" dirty="0" smtClean="0"/>
              <a:t> is </a:t>
            </a:r>
            <a:r>
              <a:rPr lang="en-US" dirty="0" err="1" smtClean="0"/>
              <a:t>recall@N</a:t>
            </a:r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Arandjelovic</a:t>
            </a:r>
            <a:r>
              <a:rPr lang="en-US" b="1" dirty="0">
                <a:solidFill>
                  <a:schemeClr val="bg1"/>
                </a:solidFill>
              </a:rPr>
              <a:t>, Relja, et al. "</a:t>
            </a:r>
            <a:r>
              <a:rPr lang="en-US" b="1" dirty="0" err="1">
                <a:solidFill>
                  <a:schemeClr val="bg1"/>
                </a:solidFill>
              </a:rPr>
              <a:t>NetVLAD</a:t>
            </a:r>
            <a:r>
              <a:rPr lang="en-US" b="1" dirty="0">
                <a:solidFill>
                  <a:schemeClr val="bg1"/>
                </a:solidFill>
              </a:rPr>
              <a:t>: CNN architecture for weakly supervised place recognition." Proceedings of the IEEE Conference on Computer Vision and Pattern Recognition.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5472"/>
          <a:stretch/>
        </p:blipFill>
        <p:spPr>
          <a:xfrm>
            <a:off x="4124240" y="2269314"/>
            <a:ext cx="7966882" cy="33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Aggregating local descriptors into a compact image representation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br>
              <a:rPr lang="en-US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Hervé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Jégou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Matthijs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Douze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Cordelia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Schmid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Patrick Pérez [CVPR10]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All about VLAD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Andrew Zisserman. [CVPR13]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NetVLAD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CNN architecture for weakly supervised place recognition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Petr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Gronat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Akihiko Torii, Tomas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Pajdla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[CVPR16]</a:t>
            </a:r>
          </a:p>
          <a:p>
            <a:r>
              <a:rPr lang="en-US" b="1" dirty="0" err="1" smtClean="0"/>
              <a:t>ActionVLAD</a:t>
            </a:r>
            <a:r>
              <a:rPr lang="en-US" b="1" dirty="0" smtClean="0"/>
              <a:t>: Learning </a:t>
            </a:r>
            <a:r>
              <a:rPr lang="en-US" b="1" dirty="0" err="1" smtClean="0"/>
              <a:t>spatio</a:t>
            </a:r>
            <a:r>
              <a:rPr lang="en-US" b="1" dirty="0" smtClean="0"/>
              <a:t>-temporal aggregation for action classification</a:t>
            </a:r>
            <a:r>
              <a:rPr lang="en-US" dirty="0" smtClean="0"/>
              <a:t>, </a:t>
            </a:r>
            <a:r>
              <a:rPr lang="en-US" dirty="0" err="1" smtClean="0"/>
              <a:t>Rohit</a:t>
            </a:r>
            <a:r>
              <a:rPr lang="en-US" dirty="0" smtClean="0"/>
              <a:t> </a:t>
            </a:r>
            <a:r>
              <a:rPr lang="en-US" dirty="0" err="1" smtClean="0"/>
              <a:t>Girdhar</a:t>
            </a:r>
            <a:r>
              <a:rPr lang="en-US" dirty="0" smtClean="0"/>
              <a:t>, Deva </a:t>
            </a:r>
            <a:r>
              <a:rPr lang="en-US" dirty="0" err="1" smtClean="0"/>
              <a:t>Ramanan</a:t>
            </a:r>
            <a:r>
              <a:rPr lang="en-US" dirty="0" smtClean="0"/>
              <a:t>, </a:t>
            </a:r>
            <a:r>
              <a:rPr lang="en-US" dirty="0" err="1" smtClean="0"/>
              <a:t>Abhinav</a:t>
            </a:r>
            <a:r>
              <a:rPr lang="en-US" dirty="0" smtClean="0"/>
              <a:t> Gupta, Josef </a:t>
            </a:r>
            <a:r>
              <a:rPr lang="en-US" dirty="0" err="1" smtClean="0"/>
              <a:t>Sivic</a:t>
            </a:r>
            <a:r>
              <a:rPr lang="en-US" dirty="0" smtClean="0"/>
              <a:t> , Bryan Russell [CVPR17]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Learnable pooling with Context Gating for video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. Antoine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Miech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Ivan Laptev et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[YT8M17]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4" y="2786063"/>
            <a:ext cx="5950168" cy="3558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How do we represent actions in video?</a:t>
            </a:r>
          </a:p>
          <a:p>
            <a:pPr lvl="1"/>
            <a:r>
              <a:rPr lang="en-US" dirty="0" err="1" smtClean="0"/>
              <a:t>Spatio</a:t>
            </a:r>
            <a:r>
              <a:rPr lang="en-US" dirty="0" smtClean="0"/>
              <a:t>-temporal aggregation of </a:t>
            </a:r>
            <a:br>
              <a:rPr lang="en-US" dirty="0" smtClean="0"/>
            </a:br>
            <a:r>
              <a:rPr lang="en-US" dirty="0" smtClean="0"/>
              <a:t>a set of primitives over the</a:t>
            </a:r>
            <a:br>
              <a:rPr lang="en-US" dirty="0" smtClean="0"/>
            </a:br>
            <a:r>
              <a:rPr lang="en-US" dirty="0" smtClean="0"/>
              <a:t> appearance and motion streams</a:t>
            </a:r>
          </a:p>
          <a:p>
            <a:pPr lvl="1"/>
            <a:r>
              <a:rPr lang="en-US" dirty="0" smtClean="0"/>
              <a:t>Instead of max or average pooling,  </a:t>
            </a:r>
            <a:br>
              <a:rPr lang="en-US" dirty="0" smtClean="0"/>
            </a:br>
            <a:r>
              <a:rPr lang="en-US" dirty="0" err="1" smtClean="0"/>
              <a:t>ActionVLAD</a:t>
            </a:r>
            <a:r>
              <a:rPr lang="en-US" dirty="0" smtClean="0"/>
              <a:t> cluster action features</a:t>
            </a:r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269314"/>
            <a:ext cx="10198101" cy="3597529"/>
          </a:xfrm>
        </p:spPr>
        <p:txBody>
          <a:bodyPr/>
          <a:lstStyle/>
          <a:p>
            <a:r>
              <a:rPr lang="en-US" b="1" dirty="0"/>
              <a:t>Learning spatiotemporal aggregation for action </a:t>
            </a:r>
            <a:r>
              <a:rPr lang="en-US" b="1" dirty="0" smtClean="0"/>
              <a:t>classification</a:t>
            </a:r>
          </a:p>
          <a:p>
            <a:pPr lvl="1"/>
            <a:r>
              <a:rPr lang="en-US" dirty="0" smtClean="0"/>
              <a:t>Application of </a:t>
            </a:r>
            <a:r>
              <a:rPr lang="en-US" b="1" dirty="0" smtClean="0"/>
              <a:t>VLAD pooling technique </a:t>
            </a:r>
            <a:r>
              <a:rPr lang="en-US" dirty="0" smtClean="0"/>
              <a:t>on video classification</a:t>
            </a:r>
          </a:p>
          <a:p>
            <a:pPr lvl="1"/>
            <a:r>
              <a:rPr lang="en-US" dirty="0" smtClean="0"/>
              <a:t>Make use of </a:t>
            </a:r>
            <a:r>
              <a:rPr lang="en-US" b="1" dirty="0" smtClean="0"/>
              <a:t>Two Stream method </a:t>
            </a:r>
            <a:r>
              <a:rPr lang="en-US" dirty="0" smtClean="0"/>
              <a:t>to extract per frame features</a:t>
            </a:r>
          </a:p>
          <a:p>
            <a:pPr lvl="1"/>
            <a:r>
              <a:rPr lang="en-US" b="1" dirty="0" smtClean="0"/>
              <a:t>End-to-End trainable </a:t>
            </a:r>
            <a:r>
              <a:rPr lang="en-US" dirty="0" smtClean="0"/>
              <a:t>pipeline.</a:t>
            </a:r>
          </a:p>
          <a:p>
            <a:pPr lvl="1"/>
            <a:r>
              <a:rPr lang="en-US" dirty="0" smtClean="0"/>
              <a:t>It is important to </a:t>
            </a:r>
            <a:r>
              <a:rPr lang="en-US" b="1" dirty="0" smtClean="0"/>
              <a:t>pool jointly across space and time</a:t>
            </a:r>
          </a:p>
          <a:p>
            <a:pPr lvl="1"/>
            <a:r>
              <a:rPr lang="en-US" dirty="0" smtClean="0"/>
              <a:t>Appearance and motion streams are best aggregated into their own representations</a:t>
            </a:r>
            <a:endParaRPr lang="en-US" dirty="0"/>
          </a:p>
          <a:p>
            <a:pPr lvl="1"/>
            <a:r>
              <a:rPr lang="en-US" dirty="0" smtClean="0"/>
              <a:t>Outperform state-of-the-art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9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Two-Stream Method [</a:t>
            </a:r>
            <a:r>
              <a:rPr lang="en-US" dirty="0" err="1" smtClean="0"/>
              <a:t>Simonyan</a:t>
            </a:r>
            <a:r>
              <a:rPr lang="en-US" dirty="0" smtClean="0"/>
              <a:t> et al., 2014] + </a:t>
            </a:r>
            <a:r>
              <a:rPr lang="en-US" dirty="0" err="1" smtClean="0"/>
              <a:t>NetVLAD</a:t>
            </a:r>
            <a:endParaRPr lang="en-US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88" y="2750887"/>
            <a:ext cx="3879321" cy="1539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1213"/>
          <a:stretch/>
        </p:blipFill>
        <p:spPr>
          <a:xfrm>
            <a:off x="698500" y="4506673"/>
            <a:ext cx="4040909" cy="1768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16" y="2820498"/>
            <a:ext cx="6211293" cy="29402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78066" y="4182624"/>
            <a:ext cx="914400" cy="432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504488" y="4159197"/>
            <a:ext cx="571500" cy="564974"/>
          </a:xfrm>
          <a:prstGeom prst="plus">
            <a:avLst>
              <a:gd name="adj" fmla="val 37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Which layer to aggregate? </a:t>
            </a:r>
          </a:p>
          <a:p>
            <a:pPr lvl="1"/>
            <a:r>
              <a:rPr lang="en-US" dirty="0" smtClean="0"/>
              <a:t>After </a:t>
            </a:r>
            <a:r>
              <a:rPr lang="en-US" dirty="0" err="1" smtClean="0"/>
              <a:t>TwoStream</a:t>
            </a:r>
            <a:r>
              <a:rPr lang="en-US" dirty="0" smtClean="0"/>
              <a:t>: 4096 length vector</a:t>
            </a:r>
          </a:p>
          <a:p>
            <a:pPr lvl="1"/>
            <a:r>
              <a:rPr lang="en-US" dirty="0" smtClean="0"/>
              <a:t>fc7: 2048 length vector</a:t>
            </a:r>
          </a:p>
          <a:p>
            <a:pPr lvl="1"/>
            <a:r>
              <a:rPr lang="en-US" dirty="0" smtClean="0"/>
              <a:t>conv5_3: 196 (</a:t>
            </a:r>
            <a:r>
              <a:rPr lang="en-US" dirty="0"/>
              <a:t>14x14</a:t>
            </a:r>
            <a:r>
              <a:rPr lang="en-US" dirty="0" smtClean="0"/>
              <a:t>)  512-dimensional vectors</a:t>
            </a:r>
          </a:p>
          <a:p>
            <a:pPr lvl="1"/>
            <a:r>
              <a:rPr lang="en-US" dirty="0" smtClean="0"/>
              <a:t>conv4_3: 786 (</a:t>
            </a:r>
            <a:r>
              <a:rPr lang="en-US" dirty="0"/>
              <a:t>28x28</a:t>
            </a:r>
            <a:r>
              <a:rPr lang="en-US" dirty="0" smtClean="0"/>
              <a:t>)  512-dimensional vectors</a:t>
            </a:r>
          </a:p>
          <a:p>
            <a:pPr lvl="1"/>
            <a:endParaRPr lang="en-US" dirty="0"/>
          </a:p>
          <a:p>
            <a:r>
              <a:rPr lang="en-US" dirty="0" smtClean="0"/>
              <a:t>Best results shown on </a:t>
            </a:r>
            <a:r>
              <a:rPr lang="en-US" b="1" dirty="0" smtClean="0"/>
              <a:t>conv5_3</a:t>
            </a:r>
          </a:p>
          <a:p>
            <a:pPr lvl="1"/>
            <a:endParaRPr lang="en-US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33" y="565948"/>
            <a:ext cx="5900377" cy="23419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3797232"/>
            <a:ext cx="3302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How to combine flow and RGB streams? </a:t>
            </a:r>
          </a:p>
          <a:p>
            <a:pPr lvl="1"/>
            <a:r>
              <a:rPr lang="en-US" dirty="0" smtClean="0"/>
              <a:t>Concatenate </a:t>
            </a:r>
            <a:r>
              <a:rPr lang="en-US" dirty="0"/>
              <a:t>along </a:t>
            </a:r>
            <a:r>
              <a:rPr lang="en-US" dirty="0" smtClean="0"/>
              <a:t>D</a:t>
            </a:r>
          </a:p>
          <a:p>
            <a:pPr lvl="1"/>
            <a:r>
              <a:rPr lang="en-US" dirty="0" smtClean="0"/>
              <a:t>Stack along N</a:t>
            </a:r>
          </a:p>
          <a:p>
            <a:pPr lvl="1"/>
            <a:r>
              <a:rPr lang="en-US" dirty="0" smtClean="0"/>
              <a:t>Concatenated output</a:t>
            </a:r>
            <a:endParaRPr lang="en-US" dirty="0"/>
          </a:p>
          <a:p>
            <a:r>
              <a:rPr lang="en-US" dirty="0" smtClean="0"/>
              <a:t>Better </a:t>
            </a:r>
            <a:r>
              <a:rPr lang="en-US" b="1" dirty="0" smtClean="0"/>
              <a:t>at the 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587"/>
          <a:stretch/>
        </p:blipFill>
        <p:spPr>
          <a:xfrm>
            <a:off x="5332174" y="2984500"/>
            <a:ext cx="6704234" cy="329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564" t="38167" r="65400" b="4469"/>
          <a:stretch/>
        </p:blipFill>
        <p:spPr>
          <a:xfrm>
            <a:off x="2962775" y="4517809"/>
            <a:ext cx="1812425" cy="1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How performant is the pooling?</a:t>
            </a:r>
          </a:p>
          <a:p>
            <a:pPr lvl="1"/>
            <a:r>
              <a:rPr lang="en-US" dirty="0" smtClean="0"/>
              <a:t>Outperform Max and Average pooling</a:t>
            </a:r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38" y="4068078"/>
            <a:ext cx="6115862" cy="1638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38" y="3210153"/>
            <a:ext cx="4032971" cy="249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Outperform the state-of-the-art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dirty="0"/>
              <a:t>Video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www.youtube.com/watch?v=wVde6BPVUM0</a:t>
            </a:r>
            <a:endParaRPr lang="en-US" sz="1400" dirty="0" smtClean="0"/>
          </a:p>
          <a:p>
            <a:endParaRPr lang="en-US" sz="1000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91" y="692977"/>
            <a:ext cx="4860907" cy="55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ActionVLAD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Visualization: Regions assigned to “Action Word”</a:t>
            </a:r>
          </a:p>
          <a:p>
            <a:pPr marL="0" indent="0">
              <a:buNone/>
            </a:pPr>
            <a:endParaRPr lang="en-US" sz="1400" dirty="0" smtClean="0">
              <a:hlinkClick r:id="rId3"/>
            </a:endParaRPr>
          </a:p>
          <a:p>
            <a:pPr marL="0" indent="0">
              <a:buNone/>
            </a:pPr>
            <a:endParaRPr lang="en-US" sz="1400" dirty="0">
              <a:hlinkClick r:id="rId3"/>
            </a:endParaRPr>
          </a:p>
          <a:p>
            <a:pPr marL="0" indent="0">
              <a:buNone/>
            </a:pPr>
            <a:endParaRPr lang="en-US" sz="1400" dirty="0" smtClean="0">
              <a:hlinkClick r:id="rId3"/>
            </a:endParaRPr>
          </a:p>
          <a:p>
            <a:pPr marL="0" indent="0">
              <a:buNone/>
            </a:pPr>
            <a:endParaRPr lang="en-US" sz="1400" dirty="0">
              <a:hlinkClick r:id="rId3"/>
            </a:endParaRPr>
          </a:p>
          <a:p>
            <a:pPr marL="0" indent="0">
              <a:buNone/>
            </a:pPr>
            <a:endParaRPr lang="en-US" sz="1400" dirty="0" smtClean="0">
              <a:hlinkClick r:id="rId3"/>
            </a:endParaRPr>
          </a:p>
          <a:p>
            <a:pPr marL="0" indent="0">
              <a:buNone/>
            </a:pPr>
            <a:endParaRPr lang="en-US" sz="1400" dirty="0">
              <a:hlinkClick r:id="rId3"/>
            </a:endParaRPr>
          </a:p>
          <a:p>
            <a:pPr marL="0" indent="0">
              <a:buNone/>
            </a:pPr>
            <a:endParaRPr lang="en-US" sz="1400" dirty="0" smtClean="0">
              <a:hlinkClick r:id="rId3"/>
            </a:endParaRPr>
          </a:p>
          <a:p>
            <a:pPr marL="0" indent="0">
              <a:buNone/>
            </a:pPr>
            <a:endParaRPr lang="en-US" sz="1400" dirty="0">
              <a:hlinkClick r:id="rId3"/>
            </a:endParaRPr>
          </a:p>
          <a:p>
            <a:pPr marL="0" indent="0">
              <a:buNone/>
            </a:pPr>
            <a:endParaRPr lang="en-US" sz="1400" dirty="0" smtClean="0">
              <a:hlinkClick r:id="rId3"/>
            </a:endParaRPr>
          </a:p>
          <a:p>
            <a:pPr marL="0" indent="0">
              <a:buNone/>
            </a:pPr>
            <a:endParaRPr lang="en-US" sz="1400" dirty="0">
              <a:hlinkClick r:id="rId3"/>
            </a:endParaRPr>
          </a:p>
          <a:p>
            <a:pPr marL="0" indent="0">
              <a:buNone/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www.youtube.com/watch?v=wVde6BPVUM0</a:t>
            </a:r>
            <a:endParaRPr lang="en-US" sz="1400" dirty="0" smtClean="0"/>
          </a:p>
          <a:p>
            <a:endParaRPr lang="en-US" sz="1000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Girdhar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Rohit</a:t>
            </a:r>
            <a:r>
              <a:rPr lang="en-US" b="1" dirty="0">
                <a:solidFill>
                  <a:schemeClr val="bg1"/>
                </a:solidFill>
              </a:rPr>
              <a:t>, et al. "</a:t>
            </a:r>
            <a:r>
              <a:rPr lang="en-US" b="1" dirty="0" err="1">
                <a:solidFill>
                  <a:schemeClr val="bg1"/>
                </a:solidFill>
              </a:rPr>
              <a:t>ActionVLAD</a:t>
            </a:r>
            <a:r>
              <a:rPr lang="en-US" b="1" dirty="0">
                <a:solidFill>
                  <a:schemeClr val="bg1"/>
                </a:solidFill>
              </a:rPr>
              <a:t>: Learning </a:t>
            </a:r>
            <a:r>
              <a:rPr lang="en-US" b="1" dirty="0" err="1">
                <a:solidFill>
                  <a:schemeClr val="bg1"/>
                </a:solidFill>
              </a:rPr>
              <a:t>spatio</a:t>
            </a:r>
            <a:r>
              <a:rPr lang="en-US" b="1" dirty="0">
                <a:solidFill>
                  <a:schemeClr val="bg1"/>
                </a:solidFill>
              </a:rPr>
              <a:t>-temporal aggregation for action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arXiv:1704.02895 (2017)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2575"/>
          <a:stretch/>
        </p:blipFill>
        <p:spPr>
          <a:xfrm>
            <a:off x="6272905" y="2751075"/>
            <a:ext cx="5188907" cy="292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449" b="47425"/>
          <a:stretch/>
        </p:blipFill>
        <p:spPr>
          <a:xfrm>
            <a:off x="638180" y="2751075"/>
            <a:ext cx="522195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5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Content-Based Image</a:t>
            </a:r>
            <a:r>
              <a:rPr lang="en-US" dirty="0" smtClean="0"/>
              <a:t> retrieval on a very large scale (&gt;10M image):</a:t>
            </a:r>
          </a:p>
          <a:p>
            <a:pPr lvl="1"/>
            <a:r>
              <a:rPr lang="en-US" b="1" dirty="0" smtClean="0"/>
              <a:t>Accuracy</a:t>
            </a:r>
            <a:r>
              <a:rPr lang="en-US" dirty="0" smtClean="0"/>
              <a:t> of the search: finding coherent images (</a:t>
            </a:r>
            <a:r>
              <a:rPr lang="en-US" dirty="0" err="1" smtClean="0"/>
              <a:t>mAP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Efficiency</a:t>
            </a:r>
            <a:r>
              <a:rPr lang="en-US" dirty="0" smtClean="0"/>
              <a:t> of the search: reducing computation complexity</a:t>
            </a:r>
          </a:p>
          <a:p>
            <a:pPr lvl="1"/>
            <a:r>
              <a:rPr lang="en-US" b="1" dirty="0" smtClean="0"/>
              <a:t>Memory usage </a:t>
            </a:r>
            <a:r>
              <a:rPr lang="en-US" dirty="0" smtClean="0"/>
              <a:t>of the representatio</a:t>
            </a:r>
            <a:r>
              <a:rPr lang="en-US" dirty="0"/>
              <a:t>n</a:t>
            </a:r>
            <a:r>
              <a:rPr lang="en-US" dirty="0" smtClean="0"/>
              <a:t>: limiting storage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1163300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271853" y="4011207"/>
            <a:ext cx="5404650" cy="2282574"/>
            <a:chOff x="240313" y="4011207"/>
            <a:chExt cx="5404650" cy="2282574"/>
          </a:xfrm>
        </p:grpSpPr>
        <p:sp>
          <p:nvSpPr>
            <p:cNvPr id="8" name="Can 7"/>
            <p:cNvSpPr/>
            <p:nvPr/>
          </p:nvSpPr>
          <p:spPr>
            <a:xfrm>
              <a:off x="1932706" y="5565506"/>
              <a:ext cx="1849581" cy="602673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Image Dataset</a:t>
              </a:r>
              <a:endParaRPr lang="en-US"/>
            </a:p>
          </p:txBody>
        </p:sp>
        <p:sp>
          <p:nvSpPr>
            <p:cNvPr id="9" name="Down Arrow 8"/>
            <p:cNvSpPr/>
            <p:nvPr/>
          </p:nvSpPr>
          <p:spPr>
            <a:xfrm flipV="1">
              <a:off x="2526448" y="4999836"/>
              <a:ext cx="662096" cy="7111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32706" y="4142701"/>
              <a:ext cx="1849581" cy="8473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Content-Based Image Retrieval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313" y="4176876"/>
              <a:ext cx="1236688" cy="822960"/>
            </a:xfrm>
            <a:prstGeom prst="rect">
              <a:avLst/>
            </a:prstGeom>
          </p:spPr>
        </p:pic>
        <p:sp>
          <p:nvSpPr>
            <p:cNvPr id="21" name="Down Arrow 20"/>
            <p:cNvSpPr/>
            <p:nvPr/>
          </p:nvSpPr>
          <p:spPr>
            <a:xfrm rot="5400000" flipV="1">
              <a:off x="1540089" y="4393302"/>
              <a:ext cx="353562" cy="39010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 rot="5400000" flipV="1">
              <a:off x="3834110" y="4368517"/>
              <a:ext cx="353562" cy="3948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960" y="4011207"/>
              <a:ext cx="1298449" cy="73152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291" y="5562261"/>
              <a:ext cx="1561672" cy="73152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4484" y="4783123"/>
              <a:ext cx="1360009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5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Aggregating local descriptors into a compact image representation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br>
              <a:rPr lang="en-US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Hervé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Jégou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Matthijs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Douze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Cordelia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Schmid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Patrick Pérez [CVPR10]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All about VLAD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and Andrew Zisserman. [CVPR13]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NetVLAD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CNN architecture for weakly supervised place recognition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Relja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Arandjelovic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Petr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Gronat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Akihiko Torii, Tomas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Pajdla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[CVPR16]</a:t>
            </a:r>
          </a:p>
          <a:p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ActionVLAD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 Learning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spatio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-temporal aggregation for action classification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Rohit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Girdhar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Deva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Ramanan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Abhinav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Gupta, Josef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</a:rPr>
              <a:t>Sivic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 , Bryan Russell [CVPR17]</a:t>
            </a:r>
          </a:p>
          <a:p>
            <a:r>
              <a:rPr lang="en-US" b="1" dirty="0" smtClean="0"/>
              <a:t>Learnable pooling with Context Gating for video classification</a:t>
            </a:r>
            <a:r>
              <a:rPr lang="en-US" dirty="0" smtClean="0"/>
              <a:t>. Antoine </a:t>
            </a:r>
            <a:r>
              <a:rPr lang="en-US" dirty="0" err="1" smtClean="0"/>
              <a:t>Miech</a:t>
            </a:r>
            <a:r>
              <a:rPr lang="en-US" dirty="0" smtClean="0"/>
              <a:t>, Ivan Laptev et Josef </a:t>
            </a:r>
            <a:r>
              <a:rPr lang="en-US" dirty="0" err="1" smtClean="0"/>
              <a:t>Sivic</a:t>
            </a:r>
            <a:r>
              <a:rPr lang="en-US" dirty="0" smtClean="0"/>
              <a:t> [YT8M17]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Learnable pooling with Context Gating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Miech</a:t>
            </a:r>
            <a:r>
              <a:rPr lang="en-US" b="1" dirty="0">
                <a:solidFill>
                  <a:schemeClr val="bg1"/>
                </a:solidFill>
              </a:rPr>
              <a:t>, Antoine, Ivan Laptev, and Josef </a:t>
            </a:r>
            <a:r>
              <a:rPr lang="en-US" b="1" dirty="0" err="1">
                <a:solidFill>
                  <a:schemeClr val="bg1"/>
                </a:solidFill>
              </a:rPr>
              <a:t>Sivic</a:t>
            </a:r>
            <a:r>
              <a:rPr lang="en-US" b="1" dirty="0">
                <a:solidFill>
                  <a:schemeClr val="bg1"/>
                </a:solidFill>
              </a:rPr>
              <a:t>. "Learnable pooling with Context Gating for video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arXiv:1706.06905 (2017)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2421714"/>
            <a:ext cx="10515600" cy="3597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Winner of the YouTube-8M Challenge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3028623"/>
            <a:ext cx="5816600" cy="28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7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Learnable pooling with Context Gating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Miech</a:t>
            </a:r>
            <a:r>
              <a:rPr lang="en-US" b="1" dirty="0">
                <a:solidFill>
                  <a:schemeClr val="bg1"/>
                </a:solidFill>
              </a:rPr>
              <a:t>, Antoine, Ivan Laptev, and Josef </a:t>
            </a:r>
            <a:r>
              <a:rPr lang="en-US" b="1" dirty="0" err="1">
                <a:solidFill>
                  <a:schemeClr val="bg1"/>
                </a:solidFill>
              </a:rPr>
              <a:t>Sivic</a:t>
            </a:r>
            <a:r>
              <a:rPr lang="en-US" b="1" dirty="0">
                <a:solidFill>
                  <a:schemeClr val="bg1"/>
                </a:solidFill>
              </a:rPr>
              <a:t>. "Learnable pooling with Context Gating for video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arXiv:1706.06905 (2017)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2421714"/>
            <a:ext cx="10515600" cy="3597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981" y="1804652"/>
            <a:ext cx="7920037" cy="42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Learnable pooling with Context Gating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Miech</a:t>
            </a:r>
            <a:r>
              <a:rPr lang="en-US" b="1" dirty="0">
                <a:solidFill>
                  <a:schemeClr val="bg1"/>
                </a:solidFill>
              </a:rPr>
              <a:t>, Antoine, Ivan Laptev, and Josef </a:t>
            </a:r>
            <a:r>
              <a:rPr lang="en-US" b="1" dirty="0" err="1">
                <a:solidFill>
                  <a:schemeClr val="bg1"/>
                </a:solidFill>
              </a:rPr>
              <a:t>Sivic</a:t>
            </a:r>
            <a:r>
              <a:rPr lang="en-US" b="1" dirty="0">
                <a:solidFill>
                  <a:schemeClr val="bg1"/>
                </a:solidFill>
              </a:rPr>
              <a:t>. "Learnable pooling with Context Gating for video classification." </a:t>
            </a:r>
            <a:r>
              <a:rPr lang="en-US" b="1" dirty="0" err="1">
                <a:solidFill>
                  <a:schemeClr val="bg1"/>
                </a:solidFill>
              </a:rPr>
              <a:t>arXiv</a:t>
            </a:r>
            <a:r>
              <a:rPr lang="en-US" b="1" dirty="0">
                <a:solidFill>
                  <a:schemeClr val="bg1"/>
                </a:solidFill>
              </a:rPr>
              <a:t> preprint arXiv:1706.06905 (2017)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2421714"/>
            <a:ext cx="10515600" cy="3597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866343"/>
            <a:ext cx="7061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373" y="855385"/>
            <a:ext cx="11215254" cy="2387600"/>
          </a:xfrm>
        </p:spPr>
        <p:txBody>
          <a:bodyPr/>
          <a:lstStyle/>
          <a:p>
            <a:r>
              <a:rPr lang="en-US" b="1" smtClean="0"/>
              <a:t>Learning </a:t>
            </a:r>
            <a:r>
              <a:rPr lang="en-US" b="1" smtClean="0"/>
              <a:t>how to pool features</a:t>
            </a:r>
            <a:br>
              <a:rPr lang="en-US" b="1" smtClean="0"/>
            </a:br>
            <a:r>
              <a:rPr lang="en-US" b="1" smtClean="0"/>
              <a:t> </a:t>
            </a:r>
            <a:r>
              <a:rPr lang="en-US" sz="4800" smtClean="0"/>
              <a:t>Vector of Locally Aggregated Descriptors (VLAD)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29728"/>
            <a:ext cx="9144000" cy="1655762"/>
          </a:xfrm>
        </p:spPr>
        <p:txBody>
          <a:bodyPr/>
          <a:lstStyle/>
          <a:p>
            <a:r>
              <a:rPr lang="en-US" smtClean="0"/>
              <a:t>Silvio Giancola</a:t>
            </a:r>
          </a:p>
          <a:p>
            <a:endParaRPr lang="en-US" smtClean="0"/>
          </a:p>
          <a:p>
            <a:r>
              <a:rPr lang="en-US" smtClean="0"/>
              <a:t>Thursday, October 12th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04910"/>
            <a:ext cx="11357805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VLAD?</a:t>
            </a:r>
            <a:endParaRPr lang="en-US" b="1" dirty="0" smtClean="0"/>
          </a:p>
          <a:p>
            <a:pPr lvl="1"/>
            <a:r>
              <a:rPr lang="en-US" dirty="0" smtClean="0"/>
              <a:t>Aggregation of local image descriptors (SIFT,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Fits a 20-byte representation</a:t>
            </a:r>
          </a:p>
          <a:p>
            <a:pPr lvl="1"/>
            <a:r>
              <a:rPr lang="en-US" dirty="0" smtClean="0"/>
              <a:t>Takes about 50ms to search a 10M image dataset</a:t>
            </a:r>
          </a:p>
          <a:p>
            <a:r>
              <a:rPr lang="en-US" dirty="0" smtClean="0"/>
              <a:t>Compete with </a:t>
            </a:r>
            <a:r>
              <a:rPr lang="en-US" b="1" dirty="0" smtClean="0"/>
              <a:t>state-of-the-art </a:t>
            </a:r>
            <a:r>
              <a:rPr lang="en-US" dirty="0" smtClean="0"/>
              <a:t>aggregation techniques:</a:t>
            </a:r>
          </a:p>
          <a:p>
            <a:pPr lvl="1"/>
            <a:r>
              <a:rPr lang="en-US" dirty="0" smtClean="0"/>
              <a:t>Bag-of-Features (BOF) / Bag-of-Word (BOW)</a:t>
            </a:r>
          </a:p>
          <a:p>
            <a:pPr lvl="1"/>
            <a:r>
              <a:rPr lang="en-US" dirty="0" smtClean="0"/>
              <a:t>Fischer Vectors (FV)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04910"/>
            <a:ext cx="11357805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</p:spPr>
            <p:txBody>
              <a:bodyPr/>
              <a:lstStyle/>
              <a:p>
                <a:r>
                  <a:rPr lang="en-US" b="1" dirty="0" smtClean="0"/>
                  <a:t>How to compute VLAD?</a:t>
                </a:r>
              </a:p>
              <a:p>
                <a:pPr lvl="1"/>
                <a:r>
                  <a:rPr lang="en-US" dirty="0" smtClean="0"/>
                  <a:t>Based on a </a:t>
                </a:r>
                <a:r>
                  <a:rPr lang="en-US" b="1" dirty="0" smtClean="0"/>
                  <a:t>codebook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of k visual word computed with </a:t>
                </a:r>
                <a:r>
                  <a:rPr lang="en-US" b="1" dirty="0" smtClean="0"/>
                  <a:t>k-means</a:t>
                </a:r>
              </a:p>
              <a:p>
                <a:pPr lvl="1"/>
                <a:r>
                  <a:rPr lang="en-US" dirty="0" smtClean="0"/>
                  <a:t>Each local descriptor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is associated with is </a:t>
                </a:r>
                <a:r>
                  <a:rPr lang="en-US" b="1" dirty="0" smtClean="0"/>
                  <a:t>nearest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𝑁𝑁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VLAD accumulates the </a:t>
                </a:r>
                <a:r>
                  <a:rPr lang="en-US" b="1" dirty="0" smtClean="0"/>
                  <a:t>residuals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for each local descriptor</a:t>
                </a:r>
              </a:p>
              <a:p>
                <a:pPr lvl="1"/>
                <a:r>
                  <a:rPr lang="en-US" dirty="0" smtClean="0"/>
                  <a:t>Dimensionality is reduced using </a:t>
                </a:r>
                <a:r>
                  <a:rPr lang="en-US" b="1" dirty="0" smtClean="0"/>
                  <a:t>PCA</a:t>
                </a:r>
                <a:r>
                  <a:rPr lang="en-US" dirty="0" smtClean="0"/>
                  <a:t> and compactness is provided by </a:t>
                </a:r>
                <a:r>
                  <a:rPr lang="en-US" b="1" dirty="0" smtClean="0"/>
                  <a:t>ADC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  <a:blipFill rotWithShape="0">
                <a:blip r:embed="rId3"/>
                <a:stretch>
                  <a:fillRect l="-959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4838863"/>
            <a:ext cx="1776179" cy="11819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08878" y="5030712"/>
            <a:ext cx="1300721" cy="822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Descriptors SIFT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68476" y="5030712"/>
            <a:ext cx="1091084" cy="847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Residuals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44127" y="5006150"/>
            <a:ext cx="1204173" cy="847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  <a:br>
              <a:rPr lang="en-US" dirty="0" smtClean="0"/>
            </a:br>
            <a:r>
              <a:rPr lang="en-US" dirty="0" smtClean="0"/>
              <a:t>(K-means)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 rot="5400000" flipV="1">
            <a:off x="5489085" y="5259356"/>
            <a:ext cx="353562" cy="390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00436" y="5030712"/>
            <a:ext cx="1849581" cy="847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Dimensionality Reduction (PCA)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rot="5400000" flipV="1">
            <a:off x="7014312" y="5259355"/>
            <a:ext cx="353562" cy="390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5400000" flipV="1">
            <a:off x="2137042" y="5240923"/>
            <a:ext cx="353562" cy="390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5400000" flipV="1">
            <a:off x="3862673" y="5240924"/>
            <a:ext cx="353562" cy="390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680378" y="5030712"/>
            <a:ext cx="2143784" cy="847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Asymmetric Distance </a:t>
            </a:r>
            <a:r>
              <a:rPr lang="en-US"/>
              <a:t>Computation </a:t>
            </a:r>
            <a:r>
              <a:rPr lang="en-US" smtClean="0"/>
              <a:t>(ADC)</a:t>
            </a: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5400000" flipV="1">
            <a:off x="9284146" y="5247074"/>
            <a:ext cx="353562" cy="390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04910"/>
            <a:ext cx="11357805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</p:spPr>
            <p:txBody>
              <a:bodyPr/>
              <a:lstStyle/>
              <a:p>
                <a:r>
                  <a:rPr lang="en-US" b="1" dirty="0" smtClean="0"/>
                  <a:t>How to compute VLAD?</a:t>
                </a:r>
              </a:p>
              <a:p>
                <a:pPr lvl="1"/>
                <a:r>
                  <a:rPr lang="en-US" dirty="0" smtClean="0"/>
                  <a:t>Assume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 smtClean="0"/>
                  <a:t>-dimension local feature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the length of our codebook</a:t>
                </a:r>
              </a:p>
              <a:p>
                <a:pPr lvl="1"/>
                <a:r>
                  <a:rPr lang="en-US" dirty="0" smtClean="0"/>
                  <a:t>Image representation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=1…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=1…</m:t>
                    </m:r>
                    <m:r>
                      <a:rPr lang="en-US" i="1">
                        <a:latin typeface="Cambria Math" charset="0"/>
                      </a:rPr>
                      <m:t>𝑑</m:t>
                    </m:r>
                  </m:oMath>
                </a14:m>
                <a:endParaRPr lang="en-US" dirty="0" smtClean="0"/>
              </a:p>
              <a:p>
                <a:pPr lvl="1"/>
                <a:endParaRPr lang="en-US" i="1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𝑠𝑢𝑐h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𝑁𝑁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denote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component of the descriptor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and its corresponding visual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is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-normalized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  <a:blipFill rotWithShape="0">
                <a:blip r:embed="rId3"/>
                <a:stretch>
                  <a:fillRect l="-959" t="-2712" b="-1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6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04910"/>
            <a:ext cx="11357805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</p:spPr>
            <p:txBody>
              <a:bodyPr/>
              <a:lstStyle/>
              <a:p>
                <a:r>
                  <a:rPr lang="en-US" b="1" dirty="0" smtClean="0"/>
                  <a:t>How to compute VLAD?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hey consider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ranging from 16 to 256</a:t>
                </a:r>
              </a:p>
              <a:p>
                <a:pPr lvl="1"/>
                <a:r>
                  <a:rPr lang="en-US" dirty="0" smtClean="0"/>
                  <a:t>SIFT descriptor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=128</m:t>
                    </m:r>
                  </m:oMath>
                </a14:m>
                <a:r>
                  <a:rPr lang="en-US" dirty="0" smtClean="0"/>
                  <a:t> dimensions, shown in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4×4</m:t>
                    </m:r>
                  </m:oMath>
                </a14:m>
                <a:r>
                  <a:rPr lang="en-US" dirty="0" smtClean="0"/>
                  <a:t> spatial grid representing the SIFT orientated gradients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Note that the gradient can be </a:t>
                </a:r>
                <a:r>
                  <a:rPr lang="en-US" b="1" dirty="0" smtClean="0"/>
                  <a:t>negative</a:t>
                </a:r>
                <a:r>
                  <a:rPr lang="en-US" dirty="0" smtClean="0"/>
                  <a:t> (represented in red)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  <a:blipFill rotWithShape="0">
                <a:blip r:embed="rId3"/>
                <a:stretch>
                  <a:fillRect l="-959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67983"/>
          <a:stretch/>
        </p:blipFill>
        <p:spPr>
          <a:xfrm>
            <a:off x="4004" y="4211704"/>
            <a:ext cx="11704320" cy="1217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3373" b="33374"/>
          <a:stretch/>
        </p:blipFill>
        <p:spPr>
          <a:xfrm>
            <a:off x="204897" y="4628413"/>
            <a:ext cx="11704320" cy="1264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66019"/>
          <a:stretch/>
        </p:blipFill>
        <p:spPr>
          <a:xfrm>
            <a:off x="419643" y="5002744"/>
            <a:ext cx="11704320" cy="12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04910"/>
            <a:ext cx="11357805" cy="1148579"/>
          </a:xfrm>
        </p:spPr>
        <p:txBody>
          <a:bodyPr/>
          <a:lstStyle/>
          <a:p>
            <a:r>
              <a:rPr lang="en-US" b="1" dirty="0" smtClean="0"/>
              <a:t>VLAD  - Vector of Locally Aggregated Descriptors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</p:spPr>
            <p:txBody>
              <a:bodyPr/>
              <a:lstStyle/>
              <a:p>
                <a:r>
                  <a:rPr lang="en-US" b="1" dirty="0" smtClean="0"/>
                  <a:t>How to compute VLAD?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is encoded and reduced in dimensionality using:</a:t>
                </a:r>
              </a:p>
              <a:p>
                <a:pPr lvl="2"/>
                <a:r>
                  <a:rPr lang="en-US" dirty="0" smtClean="0"/>
                  <a:t>Asymmetric Distance Computation (ADC)</a:t>
                </a:r>
              </a:p>
              <a:p>
                <a:pPr lvl="2"/>
                <a:r>
                  <a:rPr lang="en-US" dirty="0" smtClean="0"/>
                  <a:t>Principal Component Analysis (PCA)</a:t>
                </a:r>
              </a:p>
              <a:p>
                <a:pPr lvl="2"/>
                <a:r>
                  <a:rPr lang="en-US" dirty="0" smtClean="0"/>
                  <a:t>Compress data (Specific to image retrieval applications)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69314"/>
                <a:ext cx="10804451" cy="3597529"/>
              </a:xfrm>
              <a:blipFill rotWithShape="0">
                <a:blip r:embed="rId3"/>
                <a:stretch>
                  <a:fillRect l="-959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274740"/>
            <a:ext cx="11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Jégou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Hervé</a:t>
            </a:r>
            <a:r>
              <a:rPr lang="en-US" b="1" dirty="0">
                <a:solidFill>
                  <a:schemeClr val="bg1"/>
                </a:solidFill>
              </a:rPr>
              <a:t>, et al. "Aggregating local descriptors into a compact image representation." Computer Vision and Pattern Recognition (CVPR), 2010 IEEE Conference on. IEEE, 2010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8564" t="7181" b="2611"/>
          <a:stretch/>
        </p:blipFill>
        <p:spPr>
          <a:xfrm>
            <a:off x="2438399" y="4216375"/>
            <a:ext cx="9726081" cy="2117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77617" y="4325464"/>
                <a:ext cx="21847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16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2048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17" y="4325464"/>
                <a:ext cx="2184765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167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214769" y="4888953"/>
                <a:ext cx="1971886" cy="667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projection onto </a:t>
                </a:r>
                <a:br>
                  <a:rPr lang="en-US" dirty="0" smtClean="0"/>
                </a:br>
                <a:r>
                  <a:rPr lang="en-US" dirty="0" smtClean="0"/>
                  <a:t>the</a:t>
                </a:r>
                <a:r>
                  <a:rPr lang="en-US" dirty="0"/>
                  <a:t> </a:t>
                </a:r>
                <a:r>
                  <a:rPr lang="en-US" dirty="0" smtClean="0"/>
                  <a:t>PCA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D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128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69" y="4888953"/>
                <a:ext cx="1971886" cy="667747"/>
              </a:xfrm>
              <a:prstGeom prst="rect">
                <a:avLst/>
              </a:prstGeom>
              <a:blipFill rotWithShape="0">
                <a:blip r:embed="rId6"/>
                <a:stretch>
                  <a:fillRect l="-2469" t="-4545" r="-154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00764" y="5638130"/>
                <a:ext cx="2138471" cy="6677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after indexing </a:t>
                </a:r>
                <a:br>
                  <a:rPr lang="en-US" dirty="0" smtClean="0"/>
                </a:br>
                <a:r>
                  <a:rPr lang="en-US" dirty="0" smtClean="0"/>
                  <a:t>by ADC (16 bytes)</a:t>
                </a:r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64" y="5638130"/>
                <a:ext cx="2138471" cy="667747"/>
              </a:xfrm>
              <a:prstGeom prst="rect">
                <a:avLst/>
              </a:prstGeom>
              <a:blipFill rotWithShape="0">
                <a:blip r:embed="rId7"/>
                <a:stretch>
                  <a:fillRect l="-2564" t="-4587" r="-1425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9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9366</TotalTime>
  <Words>2536</Words>
  <Application>Microsoft Macintosh PowerPoint</Application>
  <PresentationFormat>Widescreen</PresentationFormat>
  <Paragraphs>563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Calibri Light</vt:lpstr>
      <vt:lpstr>Cambria Math</vt:lpstr>
      <vt:lpstr>Mangal</vt:lpstr>
      <vt:lpstr>Arial</vt:lpstr>
      <vt:lpstr>Office Theme</vt:lpstr>
      <vt:lpstr>Learning how to pool features  Vector of Locally Aggregated Descriptors (VLAD) </vt:lpstr>
      <vt:lpstr>Outline</vt:lpstr>
      <vt:lpstr>Outline</vt:lpstr>
      <vt:lpstr>VLAD  - Vector of Locally Aggregated Descriptors</vt:lpstr>
      <vt:lpstr>VLAD  - Vector of Locally Aggregated Descriptors</vt:lpstr>
      <vt:lpstr>VLAD  - Vector of Locally Aggregated Descriptors</vt:lpstr>
      <vt:lpstr>VLAD  - Vector of Locally Aggregated Descriptors</vt:lpstr>
      <vt:lpstr>VLAD  - Vector of Locally Aggregated Descriptors</vt:lpstr>
      <vt:lpstr>VLAD  - Vector of Locally Aggregated Descriptors</vt:lpstr>
      <vt:lpstr>VLAD  - Vector of Locally Aggregated Descriptors</vt:lpstr>
      <vt:lpstr>Outline</vt:lpstr>
      <vt:lpstr>All about VLAD</vt:lpstr>
      <vt:lpstr>All about VLAD</vt:lpstr>
      <vt:lpstr>All about VLAD</vt:lpstr>
      <vt:lpstr>All about VLAD</vt:lpstr>
      <vt:lpstr>All about VLAD</vt:lpstr>
      <vt:lpstr>All about VLAD</vt:lpstr>
      <vt:lpstr>All about VLAD</vt:lpstr>
      <vt:lpstr>Outline</vt:lpstr>
      <vt:lpstr>NetVLAD</vt:lpstr>
      <vt:lpstr>NetVLAD</vt:lpstr>
      <vt:lpstr>NetVLAD</vt:lpstr>
      <vt:lpstr>NetVLAD</vt:lpstr>
      <vt:lpstr>NetVLAD</vt:lpstr>
      <vt:lpstr>NetVLAD</vt:lpstr>
      <vt:lpstr>NetVLAD</vt:lpstr>
      <vt:lpstr>NetVLAD</vt:lpstr>
      <vt:lpstr>NetVLAD</vt:lpstr>
      <vt:lpstr>NetVLAD</vt:lpstr>
      <vt:lpstr>NetVLAD</vt:lpstr>
      <vt:lpstr>Outline</vt:lpstr>
      <vt:lpstr>ActionVLAD</vt:lpstr>
      <vt:lpstr>ActionVLAD</vt:lpstr>
      <vt:lpstr>ActionVLAD</vt:lpstr>
      <vt:lpstr>ActionVLAD</vt:lpstr>
      <vt:lpstr>ActionVLAD</vt:lpstr>
      <vt:lpstr>ActionVLAD</vt:lpstr>
      <vt:lpstr>ActionVLAD</vt:lpstr>
      <vt:lpstr>ActionVLAD</vt:lpstr>
      <vt:lpstr>Outline</vt:lpstr>
      <vt:lpstr>Learnable pooling with Context Gating</vt:lpstr>
      <vt:lpstr>Learnable pooling with Context Gating</vt:lpstr>
      <vt:lpstr>Learnable pooling with Context Gating</vt:lpstr>
      <vt:lpstr>Learning how to pool features  Vector of Locally Aggregated Descriptors (VLAD)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Mohieddine Amine</dc:creator>
  <cp:lastModifiedBy>Silvio Giancola</cp:lastModifiedBy>
  <cp:revision>351</cp:revision>
  <cp:lastPrinted>2017-10-12T09:33:17Z</cp:lastPrinted>
  <dcterms:created xsi:type="dcterms:W3CDTF">2017-07-10T11:57:29Z</dcterms:created>
  <dcterms:modified xsi:type="dcterms:W3CDTF">2017-10-12T09:45:22Z</dcterms:modified>
</cp:coreProperties>
</file>